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1" r:id="rId3"/>
  </p:sldMasterIdLst>
  <p:notesMasterIdLst>
    <p:notesMasterId r:id="rId44"/>
  </p:notesMasterIdLst>
  <p:handoutMasterIdLst>
    <p:handoutMasterId r:id="rId45"/>
  </p:handoutMasterIdLst>
  <p:sldIdLst>
    <p:sldId id="277" r:id="rId4"/>
    <p:sldId id="303" r:id="rId5"/>
    <p:sldId id="256" r:id="rId6"/>
    <p:sldId id="278" r:id="rId7"/>
    <p:sldId id="279" r:id="rId8"/>
    <p:sldId id="280" r:id="rId9"/>
    <p:sldId id="281" r:id="rId10"/>
    <p:sldId id="257" r:id="rId11"/>
    <p:sldId id="293" r:id="rId12"/>
    <p:sldId id="294" r:id="rId13"/>
    <p:sldId id="260" r:id="rId14"/>
    <p:sldId id="286" r:id="rId15"/>
    <p:sldId id="295" r:id="rId16"/>
    <p:sldId id="291" r:id="rId17"/>
    <p:sldId id="264" r:id="rId18"/>
    <p:sldId id="261" r:id="rId19"/>
    <p:sldId id="265" r:id="rId20"/>
    <p:sldId id="266" r:id="rId21"/>
    <p:sldId id="267" r:id="rId22"/>
    <p:sldId id="268" r:id="rId23"/>
    <p:sldId id="276" r:id="rId24"/>
    <p:sldId id="296" r:id="rId25"/>
    <p:sldId id="270" r:id="rId26"/>
    <p:sldId id="271" r:id="rId27"/>
    <p:sldId id="272" r:id="rId28"/>
    <p:sldId id="273" r:id="rId29"/>
    <p:sldId id="269" r:id="rId30"/>
    <p:sldId id="287" r:id="rId31"/>
    <p:sldId id="275" r:id="rId32"/>
    <p:sldId id="297" r:id="rId33"/>
    <p:sldId id="285" r:id="rId34"/>
    <p:sldId id="298" r:id="rId35"/>
    <p:sldId id="282" r:id="rId36"/>
    <p:sldId id="283" r:id="rId37"/>
    <p:sldId id="288" r:id="rId38"/>
    <p:sldId id="289" r:id="rId39"/>
    <p:sldId id="299" r:id="rId40"/>
    <p:sldId id="300" r:id="rId41"/>
    <p:sldId id="301" r:id="rId42"/>
    <p:sldId id="302"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231"/>
    <a:srgbClr val="4B4643"/>
    <a:srgbClr val="F77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8" autoAdjust="0"/>
    <p:restoredTop sz="88395" autoAdjust="0"/>
  </p:normalViewPr>
  <p:slideViewPr>
    <p:cSldViewPr>
      <p:cViewPr>
        <p:scale>
          <a:sx n="70" d="100"/>
          <a:sy n="70" d="100"/>
        </p:scale>
        <p:origin x="-118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7D13B01-09C2-4A5E-99C3-F0FBEC1B909B}" type="slidenum">
              <a:rPr lang="en-US"/>
              <a:pPr>
                <a:defRPr/>
              </a:pPr>
              <a:t>‹nr.›</a:t>
            </a:fld>
            <a:endParaRPr lang="en-US"/>
          </a:p>
        </p:txBody>
      </p:sp>
    </p:spTree>
    <p:extLst>
      <p:ext uri="{BB962C8B-B14F-4D97-AF65-F5344CB8AC3E}">
        <p14:creationId xmlns:p14="http://schemas.microsoft.com/office/powerpoint/2010/main" val="3398276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36A37695-5DBC-403C-9D0B-EB68F6DD0475}" type="slidenum">
              <a:rPr lang="en-US"/>
              <a:pPr>
                <a:defRPr/>
              </a:pPr>
              <a:t>‹nr.›</a:t>
            </a:fld>
            <a:endParaRPr lang="en-US"/>
          </a:p>
        </p:txBody>
      </p:sp>
    </p:spTree>
    <p:extLst>
      <p:ext uri="{BB962C8B-B14F-4D97-AF65-F5344CB8AC3E}">
        <p14:creationId xmlns:p14="http://schemas.microsoft.com/office/powerpoint/2010/main" val="1323276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aarstaatjegemeente.n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effectLst/>
              <a:latin typeface="Arial" charset="0"/>
              <a:ea typeface="ＭＳ Ｐゴシック" pitchFamily="1" charset="-128"/>
              <a:cs typeface="+mn-cs"/>
            </a:endParaRPr>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1</a:t>
            </a:fld>
            <a:endParaRPr lang="en-US"/>
          </a:p>
        </p:txBody>
      </p:sp>
    </p:spTree>
    <p:extLst>
      <p:ext uri="{BB962C8B-B14F-4D97-AF65-F5344CB8AC3E}">
        <p14:creationId xmlns:p14="http://schemas.microsoft.com/office/powerpoint/2010/main" val="345426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Mensen</a:t>
            </a:r>
            <a:r>
              <a:rPr lang="nl-NL" baseline="0" dirty="0" smtClean="0"/>
              <a:t> die moeite hebben met lezen en schrijven maken vaak gebruik van verschillende smoesjes wanneer hen wordt gevraagd om formulieren in te vullen of door te lezen. Deze dia laat een aantal van </a:t>
            </a:r>
            <a:r>
              <a:rPr lang="nl-NL" baseline="0" smtClean="0"/>
              <a:t>deze smoesjes </a:t>
            </a:r>
            <a:r>
              <a:rPr lang="nl-NL" baseline="0" dirty="0" smtClean="0"/>
              <a:t>zien.</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11</a:t>
            </a:fld>
            <a:endParaRPr lang="en-US"/>
          </a:p>
        </p:txBody>
      </p:sp>
    </p:spTree>
    <p:extLst>
      <p:ext uri="{BB962C8B-B14F-4D97-AF65-F5344CB8AC3E}">
        <p14:creationId xmlns:p14="http://schemas.microsoft.com/office/powerpoint/2010/main" val="180887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Arial" charset="0"/>
                <a:ea typeface="ＭＳ Ｐゴシック" pitchFamily="1" charset="-128"/>
                <a:cs typeface="+mn-cs"/>
              </a:rPr>
              <a:t>Film: Vera:</a:t>
            </a:r>
            <a:r>
              <a:rPr lang="nl-NL" sz="1200" kern="1200" baseline="0" dirty="0" smtClean="0">
                <a:solidFill>
                  <a:schemeClr val="tx1"/>
                </a:solidFill>
                <a:effectLst/>
                <a:latin typeface="Arial" charset="0"/>
                <a:ea typeface="ＭＳ Ｐゴシック" pitchFamily="1" charset="-128"/>
                <a:cs typeface="+mn-cs"/>
              </a:rPr>
              <a:t> een persoonlijk verhaal over laaggeletterdheid en schulden</a:t>
            </a:r>
            <a:r>
              <a:rPr lang="nl-NL" sz="1200" kern="1200" dirty="0" smtClean="0">
                <a:solidFill>
                  <a:schemeClr val="tx1"/>
                </a:solidFill>
                <a:effectLst/>
                <a:latin typeface="Arial" charset="0"/>
                <a:ea typeface="ＭＳ Ｐゴシック" pitchFamily="1" charset="-128"/>
                <a:cs typeface="+mn-cs"/>
              </a:rPr>
              <a:t> (Stichting</a:t>
            </a:r>
            <a:r>
              <a:rPr lang="nl-NL" sz="1200" kern="1200" baseline="0" dirty="0" smtClean="0">
                <a:solidFill>
                  <a:schemeClr val="tx1"/>
                </a:solidFill>
                <a:effectLst/>
                <a:latin typeface="Arial" charset="0"/>
                <a:ea typeface="ＭＳ Ｐゴシック" pitchFamily="1" charset="-128"/>
                <a:cs typeface="+mn-cs"/>
              </a:rPr>
              <a:t> Lezen &amp; Schrijven, 2017).</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12</a:t>
            </a:fld>
            <a:endParaRPr lang="en-US"/>
          </a:p>
        </p:txBody>
      </p:sp>
    </p:spTree>
    <p:extLst>
      <p:ext uri="{BB962C8B-B14F-4D97-AF65-F5344CB8AC3E}">
        <p14:creationId xmlns:p14="http://schemas.microsoft.com/office/powerpoint/2010/main" val="369293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20</a:t>
            </a:fld>
            <a:endParaRPr lang="en-US"/>
          </a:p>
        </p:txBody>
      </p:sp>
    </p:spTree>
    <p:extLst>
      <p:ext uri="{BB962C8B-B14F-4D97-AF65-F5344CB8AC3E}">
        <p14:creationId xmlns:p14="http://schemas.microsoft.com/office/powerpoint/2010/main" val="211447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Arial" charset="0"/>
                <a:ea typeface="ＭＳ Ｐゴシック" pitchFamily="1" charset="-128"/>
                <a:cs typeface="+mn-cs"/>
              </a:rPr>
              <a:t>Film: Het leven van Lisa (Stichting</a:t>
            </a:r>
            <a:r>
              <a:rPr lang="nl-NL" sz="1200" kern="1200" baseline="0" dirty="0" smtClean="0">
                <a:solidFill>
                  <a:schemeClr val="tx1"/>
                </a:solidFill>
                <a:effectLst/>
                <a:latin typeface="Arial" charset="0"/>
                <a:ea typeface="ＭＳ Ｐゴシック" pitchFamily="1" charset="-128"/>
                <a:cs typeface="+mn-cs"/>
              </a:rPr>
              <a:t> Lezen &amp; Schrijven, 2015)</a:t>
            </a:r>
          </a:p>
          <a:p>
            <a:endParaRPr lang="nl-NL" sz="1200" kern="1200" baseline="0" dirty="0" smtClean="0">
              <a:solidFill>
                <a:schemeClr val="tx1"/>
              </a:solidFill>
              <a:effectLst/>
              <a:latin typeface="Arial" charset="0"/>
              <a:ea typeface="ＭＳ Ｐゴシック" pitchFamily="1" charset="-128"/>
              <a:cs typeface="+mn-cs"/>
            </a:endParaRPr>
          </a:p>
          <a:p>
            <a:r>
              <a:rPr lang="nl-NL" sz="1200" kern="1200" dirty="0" smtClean="0">
                <a:solidFill>
                  <a:schemeClr val="tx1"/>
                </a:solidFill>
                <a:effectLst/>
                <a:latin typeface="Arial" charset="0"/>
                <a:ea typeface="ＭＳ Ｐゴシック" pitchFamily="1" charset="-128"/>
                <a:cs typeface="+mn-cs"/>
              </a:rPr>
              <a:t>Het filmpje kun je gebruiken als brug van de problematiek rondom laaggeletterdheid naar de cyclus</a:t>
            </a:r>
            <a:r>
              <a:rPr lang="nl-NL" sz="1200" kern="1200" baseline="0" dirty="0" smtClean="0">
                <a:solidFill>
                  <a:schemeClr val="tx1"/>
                </a:solidFill>
                <a:effectLst/>
                <a:latin typeface="Arial" charset="0"/>
                <a:ea typeface="ＭＳ Ｐゴシック" pitchFamily="1" charset="-128"/>
                <a:cs typeface="+mn-cs"/>
              </a:rPr>
              <a:t> van laaggeletterdheid. Het filmpje laat zien wat de gevolgen zijn wanneer een kind opgroeit in een taalarme omgeving. Hoewel het filmpje een gedramatiseerde weergave is, geeft het wel de ernst van de situatie goed weer. </a:t>
            </a:r>
          </a:p>
          <a:p>
            <a:r>
              <a:rPr lang="nl-NL" sz="1200" kern="1200" baseline="0" dirty="0" smtClean="0">
                <a:solidFill>
                  <a:schemeClr val="tx1"/>
                </a:solidFill>
                <a:effectLst/>
                <a:latin typeface="Arial" charset="0"/>
                <a:ea typeface="ＭＳ Ｐゴシック" pitchFamily="1" charset="-128"/>
                <a:cs typeface="+mn-cs"/>
              </a:rPr>
              <a:t/>
            </a:r>
            <a:br>
              <a:rPr lang="nl-NL" sz="1200" kern="1200" baseline="0" dirty="0" smtClean="0">
                <a:solidFill>
                  <a:schemeClr val="tx1"/>
                </a:solidFill>
                <a:effectLst/>
                <a:latin typeface="Arial" charset="0"/>
                <a:ea typeface="ＭＳ Ｐゴシック" pitchFamily="1" charset="-128"/>
                <a:cs typeface="+mn-cs"/>
              </a:rPr>
            </a:br>
            <a:r>
              <a:rPr lang="nl-NL" sz="1200" kern="1200" baseline="0" dirty="0" smtClean="0">
                <a:solidFill>
                  <a:schemeClr val="tx1"/>
                </a:solidFill>
                <a:effectLst/>
                <a:latin typeface="Arial" charset="0"/>
                <a:ea typeface="ＭＳ Ｐゴシック" pitchFamily="1" charset="-128"/>
                <a:cs typeface="+mn-cs"/>
              </a:rPr>
              <a:t>Tip: Als je het filmpje laat zien, is het raadzaam om ‘m goed te introduceren (gedramatiseerd, zwart/wit). </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21</a:t>
            </a:fld>
            <a:endParaRPr lang="en-US"/>
          </a:p>
        </p:txBody>
      </p:sp>
    </p:spTree>
    <p:extLst>
      <p:ext uri="{BB962C8B-B14F-4D97-AF65-F5344CB8AC3E}">
        <p14:creationId xmlns:p14="http://schemas.microsoft.com/office/powerpoint/2010/main" val="84902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Beide percentages zijn afgeleid</a:t>
            </a:r>
            <a:r>
              <a:rPr lang="nl-NL" baseline="0" dirty="0" smtClean="0"/>
              <a:t> van het gegeven dat 1 op de 9 Nederlanders laaggeletterd is. </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22</a:t>
            </a:fld>
            <a:endParaRPr lang="en-US"/>
          </a:p>
        </p:txBody>
      </p:sp>
    </p:spTree>
    <p:extLst>
      <p:ext uri="{BB962C8B-B14F-4D97-AF65-F5344CB8AC3E}">
        <p14:creationId xmlns:p14="http://schemas.microsoft.com/office/powerpoint/2010/main" val="273795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a:t>
            </a:r>
            <a:r>
              <a:rPr lang="nl-NL" baseline="0" dirty="0" smtClean="0"/>
              <a:t> kader met de elementen van een positieve leesopvoeding is optioneel. Je kunt zelf kiezen of je dit in de presentatie wilt laten zien of niet. </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23</a:t>
            </a:fld>
            <a:endParaRPr lang="en-US"/>
          </a:p>
        </p:txBody>
      </p:sp>
    </p:spTree>
    <p:extLst>
      <p:ext uri="{BB962C8B-B14F-4D97-AF65-F5344CB8AC3E}">
        <p14:creationId xmlns:p14="http://schemas.microsoft.com/office/powerpoint/2010/main" val="364347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27</a:t>
            </a:fld>
            <a:endParaRPr lang="en-US"/>
          </a:p>
        </p:txBody>
      </p:sp>
    </p:spTree>
    <p:extLst>
      <p:ext uri="{BB962C8B-B14F-4D97-AF65-F5344CB8AC3E}">
        <p14:creationId xmlns:p14="http://schemas.microsoft.com/office/powerpoint/2010/main" val="402565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Met deze dia kun je laten zien met welke partners je al samenwerkt of met welke potentiële partners je gaat samenwerken.</a:t>
            </a:r>
          </a:p>
          <a:p>
            <a:endParaRPr lang="nl-NL" baseline="0" dirty="0" smtClean="0"/>
          </a:p>
          <a:p>
            <a:r>
              <a:rPr lang="nl-NL" baseline="0" dirty="0" smtClean="0"/>
              <a:t>Organisaties die voor jouw situatie minder interessant zijn, kun je verwijderen en ontbrekende partners kun je toevoegen (bijv. door hun logo op te nemen in de presentatie). </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29</a:t>
            </a:fld>
            <a:endParaRPr lang="en-US"/>
          </a:p>
        </p:txBody>
      </p:sp>
    </p:spTree>
    <p:extLst>
      <p:ext uri="{BB962C8B-B14F-4D97-AF65-F5344CB8AC3E}">
        <p14:creationId xmlns:p14="http://schemas.microsoft.com/office/powerpoint/2010/main" val="1507124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logo’s</a:t>
            </a:r>
            <a:r>
              <a:rPr lang="nl-NL" baseline="0" dirty="0" smtClean="0"/>
              <a:t> van de verschillende programma’s kun je aanpassen en hiervoor in de plaats kun je andere programma’s/activiteiten plaatsen. Dit geldt ook voor de samenwerkingspartners. De icoontjes van dia 29 kun je hiervoor gebruiken of logo’s van organisaties toevoegen.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31</a:t>
            </a:fld>
            <a:endParaRPr lang="en-US"/>
          </a:p>
        </p:txBody>
      </p:sp>
    </p:spTree>
    <p:extLst>
      <p:ext uri="{BB962C8B-B14F-4D97-AF65-F5344CB8AC3E}">
        <p14:creationId xmlns:p14="http://schemas.microsoft.com/office/powerpoint/2010/main" val="3182252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De logo’s</a:t>
            </a:r>
            <a:r>
              <a:rPr lang="nl-NL" baseline="0" dirty="0" smtClean="0"/>
              <a:t> van de verschillende programma’s kun je aanpassen en hiervoor in de plaats kun je andere programma’s/activiteiten plaatsen. Dit geldt ook voor de samenwerkingspartners. De icoontjes van dia 29 kun je hiervoor gebruiken of logo’s van organisaties toevoegen. </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32</a:t>
            </a:fld>
            <a:endParaRPr lang="en-US"/>
          </a:p>
        </p:txBody>
      </p:sp>
    </p:spTree>
    <p:extLst>
      <p:ext uri="{BB962C8B-B14F-4D97-AF65-F5344CB8AC3E}">
        <p14:creationId xmlns:p14="http://schemas.microsoft.com/office/powerpoint/2010/main" val="8481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effectLst/>
              <a:latin typeface="Arial" charset="0"/>
              <a:ea typeface="ＭＳ Ｐゴシック" pitchFamily="1" charset="-128"/>
              <a:cs typeface="+mn-cs"/>
            </a:endParaRPr>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2</a:t>
            </a:fld>
            <a:endParaRPr lang="en-US"/>
          </a:p>
        </p:txBody>
      </p:sp>
    </p:spTree>
    <p:extLst>
      <p:ext uri="{BB962C8B-B14F-4D97-AF65-F5344CB8AC3E}">
        <p14:creationId xmlns:p14="http://schemas.microsoft.com/office/powerpoint/2010/main" val="3454268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36</a:t>
            </a:fld>
            <a:endParaRPr lang="en-US"/>
          </a:p>
        </p:txBody>
      </p:sp>
    </p:spTree>
    <p:extLst>
      <p:ext uri="{BB962C8B-B14F-4D97-AF65-F5344CB8AC3E}">
        <p14:creationId xmlns:p14="http://schemas.microsoft.com/office/powerpoint/2010/main" val="3815827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Goed om te weten: </a:t>
            </a:r>
            <a:r>
              <a:rPr lang="nl-NL" baseline="0" dirty="0" smtClean="0"/>
              <a:t>Taal voor Thuis krijgt een naamsverandering. Welke naam het gaat worden is nog niet bekend gemaakt.</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37</a:t>
            </a:fld>
            <a:endParaRPr lang="en-US"/>
          </a:p>
        </p:txBody>
      </p:sp>
    </p:spTree>
    <p:extLst>
      <p:ext uri="{BB962C8B-B14F-4D97-AF65-F5344CB8AC3E}">
        <p14:creationId xmlns:p14="http://schemas.microsoft.com/office/powerpoint/2010/main" val="160354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Tip:</a:t>
            </a:r>
            <a:r>
              <a:rPr lang="nl-NL" baseline="0" dirty="0" smtClean="0"/>
              <a:t> Heb je zelf lokale succesfactoren, voeg deze vooral toe aan de presentatie.</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39</a:t>
            </a:fld>
            <a:endParaRPr lang="en-US"/>
          </a:p>
        </p:txBody>
      </p:sp>
    </p:spTree>
    <p:extLst>
      <p:ext uri="{BB962C8B-B14F-4D97-AF65-F5344CB8AC3E}">
        <p14:creationId xmlns:p14="http://schemas.microsoft.com/office/powerpoint/2010/main" val="3500392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Afsluitende</a:t>
            </a:r>
            <a:r>
              <a:rPr lang="nl-NL" baseline="0" dirty="0" smtClean="0"/>
              <a:t> dia: met wie kan de gesprekspartners contact opnemen wanneer hij/zij meer </a:t>
            </a:r>
            <a:r>
              <a:rPr lang="nl-NL" baseline="0" smtClean="0"/>
              <a:t>informatie wil.</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40</a:t>
            </a:fld>
            <a:endParaRPr lang="en-US"/>
          </a:p>
        </p:txBody>
      </p:sp>
    </p:spTree>
    <p:extLst>
      <p:ext uri="{BB962C8B-B14F-4D97-AF65-F5344CB8AC3E}">
        <p14:creationId xmlns:p14="http://schemas.microsoft.com/office/powerpoint/2010/main" val="148934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Welkom en introductie.</a:t>
            </a:r>
          </a:p>
          <a:p>
            <a:endParaRPr lang="nl-NL" dirty="0" smtClean="0"/>
          </a:p>
          <a:p>
            <a:r>
              <a:rPr lang="nl-NL" dirty="0" smtClean="0"/>
              <a:t>Korte</a:t>
            </a:r>
            <a:r>
              <a:rPr lang="nl-NL" baseline="0" dirty="0" smtClean="0"/>
              <a:t> uitleg wie je bent en wat je binnen de Bibliotheek doet (werkzaamheden, thema’s, programma’s).</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4</a:t>
            </a:fld>
            <a:endParaRPr lang="en-US"/>
          </a:p>
        </p:txBody>
      </p:sp>
    </p:spTree>
    <p:extLst>
      <p:ext uri="{BB962C8B-B14F-4D97-AF65-F5344CB8AC3E}">
        <p14:creationId xmlns:p14="http://schemas.microsoft.com/office/powerpoint/2010/main" val="17084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Het doorbreken van de cyclus van laaggeletterdheid komt niet uit de lucht vallen. Landelijk, provinciaal en lokaal is hier volop aandacht voor. De ambitie van de leescoalitie laat zien dat er op landelijk niveau serieus én stevig ingezet wordt om (voor)lezen zoveel mogelijk stimuleren, zodat iedereen volwaardig kan deelnemen aan de samenleving. Verschillende organisaties, ook vanuit de Bibliotheekbranche, zijn verbonden aan de Leescoalitie.</a:t>
            </a:r>
          </a:p>
          <a:p>
            <a:endParaRPr lang="nl-NL" baseline="0" dirty="0" smtClean="0"/>
          </a:p>
          <a:p>
            <a:r>
              <a:rPr lang="nl-NL" baseline="0" dirty="0" smtClean="0"/>
              <a:t>-------------------------------------------------------------------------------------------------------------------------------------------------------------------------------------------------------------------------------------------</a:t>
            </a:r>
            <a:endParaRPr lang="nl-NL" dirty="0" smtClean="0"/>
          </a:p>
          <a:p>
            <a:r>
              <a:rPr lang="nl-NL" dirty="0" smtClean="0"/>
              <a:t>De Leescoalitie is opgericht in 2012 en bestaat uit Stichting Lezen, de Stichting Collectieve Propaganda van het Nederlandse Boek (CPNB), Sectorinstituut Openbare Bibliotheken (SIOB), de Vereniging Openbare Bibliotheken en Stichting Lezen &amp; Schrijven. </a:t>
            </a:r>
          </a:p>
          <a:p>
            <a:endParaRPr lang="nl-NL" dirty="0" smtClean="0"/>
          </a:p>
          <a:p>
            <a:r>
              <a:rPr lang="nl-NL" dirty="0" smtClean="0"/>
              <a:t>Bij de start van de Leescoalitie in november 2012 benadrukte Prinses Laurentien van Stichting Lezen en Schrijven het belang van een gezamenlijke aanpak. Lezen verrijkt en opent deuren, zowel letterlijk als figuurlijk. Het is een voorwaarde om mee te kunnen doen in de maatschappij. Daarom wil de Leescoalitie zoveel mogelijk mensen bereiken en stimuleren om te lezen en voor te lezen. </a:t>
            </a:r>
          </a:p>
          <a:p>
            <a:endParaRPr lang="nl-NL" dirty="0" smtClean="0"/>
          </a:p>
          <a:p>
            <a:pPr fontAlgn="base"/>
            <a:r>
              <a:rPr lang="nl-NL" b="1" dirty="0" smtClean="0"/>
              <a:t>Mission statement: heel Nederland leest</a:t>
            </a:r>
          </a:p>
          <a:p>
            <a:pPr fontAlgn="base"/>
            <a:r>
              <a:rPr lang="nl-NL" dirty="0" smtClean="0"/>
              <a:t>De Leescoalitie wil dat zo veel mogelijk mensen lezer worden, zodat zij goed kunnen functioneren in onze geletterde samenleving.</a:t>
            </a:r>
          </a:p>
          <a:p>
            <a:pPr fontAlgn="base"/>
            <a:endParaRPr lang="nl-NL" dirty="0" smtClean="0"/>
          </a:p>
          <a:p>
            <a:pPr fontAlgn="base"/>
            <a:r>
              <a:rPr lang="nl-NL" dirty="0" smtClean="0"/>
              <a:t>Om deze missie te behalen, heeft de Leescoalitie twee ambities geformuleerd waar zij de komende tien jaar aan wil werken. Elke ambitie is onderverdeeld in concrete doelen. Deze doelen zijn bewust ambitieus gesteld, om onze visie op de toekomst vorm te geven. Deze visie zal mee veranderen met de tijd. De Leescoalitie nodigt onder meer overheden, scholen, bibliotheken, werkgevers en ouders uit om mee te werken aan de realisatie van de ambities en de onderliggende negen doelstellingen.</a:t>
            </a:r>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5</a:t>
            </a:fld>
            <a:endParaRPr lang="en-US"/>
          </a:p>
        </p:txBody>
      </p:sp>
    </p:spTree>
    <p:extLst>
      <p:ext uri="{BB962C8B-B14F-4D97-AF65-F5344CB8AC3E}">
        <p14:creationId xmlns:p14="http://schemas.microsoft.com/office/powerpoint/2010/main" val="191588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In deze dia kun je inzoomen op de ambities binnen het lokale speelveld. De gemeente heeft wellicht in haar coalitieakkoord al het een en ander opgenomen over laaggeletterdheid en/of een inclusieve samenleving. Ook </a:t>
            </a:r>
            <a:r>
              <a:rPr lang="nl-NL" baseline="0" dirty="0" err="1" smtClean="0"/>
              <a:t>samenwerkings</a:t>
            </a:r>
            <a:r>
              <a:rPr lang="nl-NL" baseline="0" dirty="0" smtClean="0"/>
              <a:t>(partners) of andere organisaties hebben op deze thema’s speerpunten geformuleerd, beleid gemaakt of stappen gezet. Tip: vergeet vooral niet het beleid/de speerpunten van jouw Bibliotheek. Op deze manier kun je laten zien dat het thema (hoog) bij jouw op de agenda staat. Ook de provinciale programma’s waar je als Bibliotheek bij betrokken bent, kun je hier benoemen. Denk aan: (</a:t>
            </a:r>
            <a:r>
              <a:rPr lang="nl-NL" baseline="0" dirty="0" err="1" smtClean="0"/>
              <a:t>digi</a:t>
            </a:r>
            <a:r>
              <a:rPr lang="nl-NL" baseline="0" dirty="0" smtClean="0"/>
              <a:t>)Taal Werkt! voor Overijssel en voor Gelderland: Gelderland Geletterd. </a:t>
            </a:r>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6</a:t>
            </a:fld>
            <a:endParaRPr lang="en-US"/>
          </a:p>
        </p:txBody>
      </p:sp>
    </p:spTree>
    <p:extLst>
      <p:ext uri="{BB962C8B-B14F-4D97-AF65-F5344CB8AC3E}">
        <p14:creationId xmlns:p14="http://schemas.microsoft.com/office/powerpoint/2010/main" val="127706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hebben we het over als we spreken over de gezinsaanpak;</a:t>
            </a:r>
            <a:r>
              <a:rPr lang="nl-NL" baseline="0" dirty="0" smtClean="0"/>
              <a:t> d</a:t>
            </a:r>
            <a:r>
              <a:rPr lang="nl-NL" dirty="0" smtClean="0"/>
              <a:t>efinitie</a:t>
            </a:r>
            <a:r>
              <a:rPr lang="nl-NL" baseline="0" dirty="0" smtClean="0"/>
              <a:t> van de gezinsaanpak.</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7</a:t>
            </a:fld>
            <a:endParaRPr lang="en-US"/>
          </a:p>
        </p:txBody>
      </p:sp>
    </p:spTree>
    <p:extLst>
      <p:ext uri="{BB962C8B-B14F-4D97-AF65-F5344CB8AC3E}">
        <p14:creationId xmlns:p14="http://schemas.microsoft.com/office/powerpoint/2010/main" val="18404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baseline="0" dirty="0" smtClean="0">
                <a:solidFill>
                  <a:schemeClr val="tx1"/>
                </a:solidFill>
                <a:effectLst/>
                <a:latin typeface="Arial" charset="0"/>
                <a:ea typeface="ＭＳ Ｐゴシック" pitchFamily="1" charset="-128"/>
                <a:cs typeface="+mn-cs"/>
              </a:rPr>
              <a:t>Toelichting bij de cijfers: Er is uitgegaan van Nederlanders in de leeftijd van 16 tot 65 jaar. </a:t>
            </a:r>
          </a:p>
          <a:p>
            <a:endParaRPr lang="nl-NL" sz="1200" kern="1200" baseline="0" dirty="0" smtClean="0">
              <a:solidFill>
                <a:schemeClr val="tx1"/>
              </a:solidFill>
              <a:effectLst/>
              <a:latin typeface="Arial" charset="0"/>
              <a:ea typeface="ＭＳ Ｐゴシック" pitchFamily="1" charset="-128"/>
              <a:cs typeface="+mn-cs"/>
            </a:endParaRPr>
          </a:p>
          <a:p>
            <a:r>
              <a:rPr lang="nl-NL" sz="1200" kern="1200" baseline="0" dirty="0" smtClean="0">
                <a:solidFill>
                  <a:schemeClr val="tx1"/>
                </a:solidFill>
                <a:effectLst/>
                <a:latin typeface="Arial" charset="0"/>
                <a:ea typeface="ＭＳ Ｐゴシック" pitchFamily="1" charset="-128"/>
                <a:cs typeface="+mn-cs"/>
              </a:rPr>
              <a:t>Goed om te weten: In de diavoorstelling worden de teksten niet over elkaar heen getoond, maar worden de verschillende onderdelen apart van elkaar getoond door te klikken.</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8</a:t>
            </a:fld>
            <a:endParaRPr lang="en-US"/>
          </a:p>
        </p:txBody>
      </p:sp>
    </p:spTree>
    <p:extLst>
      <p:ext uri="{BB962C8B-B14F-4D97-AF65-F5344CB8AC3E}">
        <p14:creationId xmlns:p14="http://schemas.microsoft.com/office/powerpoint/2010/main" val="273795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minister van Onderwijs, Cultuur en Wetenschap (OCW) vermeldt sinds 2013 dat de doelgroep bestaat uit 1,3 miljoen personen die laaggeletterd zijn (stand 2012). Dit aantal omvat niet de mensen die ook </a:t>
            </a:r>
            <a:r>
              <a:rPr lang="nl-NL" dirty="0" err="1" smtClean="0"/>
              <a:t>laaggecijferd</a:t>
            </a:r>
            <a:r>
              <a:rPr lang="nl-NL" dirty="0" smtClean="0"/>
              <a:t> zijn, noch de mensen die ouder zijn dan 65 jaar. De Algemene Rekenkamer heeft berekend dat in 2012 de groep laaggeletterden en </a:t>
            </a:r>
            <a:r>
              <a:rPr lang="nl-NL" dirty="0" err="1" smtClean="0"/>
              <a:t>laaggecijferden</a:t>
            </a:r>
            <a:r>
              <a:rPr lang="nl-NL" dirty="0" smtClean="0"/>
              <a:t> van 16 jaar en ouder in werkelijkheid bestond uit 2,5 miljoen personen.</a:t>
            </a:r>
            <a:endParaRPr lang="nl-NL" dirty="0"/>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9</a:t>
            </a:fld>
            <a:endParaRPr lang="en-US"/>
          </a:p>
        </p:txBody>
      </p:sp>
    </p:spTree>
    <p:extLst>
      <p:ext uri="{BB962C8B-B14F-4D97-AF65-F5344CB8AC3E}">
        <p14:creationId xmlns:p14="http://schemas.microsoft.com/office/powerpoint/2010/main" val="273795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baseline="0" dirty="0" smtClean="0">
                <a:solidFill>
                  <a:schemeClr val="tx1"/>
                </a:solidFill>
                <a:effectLst/>
                <a:latin typeface="Arial" charset="0"/>
                <a:ea typeface="ＭＳ Ｐゴシック" pitchFamily="1" charset="-128"/>
                <a:cs typeface="+mn-cs"/>
              </a:rPr>
              <a:t>Met deze dia kunnen je inzoomen op het lokale percentage laaggeletterden. Het percentage laaggeletterden per gemeente vind je op de website: </a:t>
            </a:r>
            <a:r>
              <a:rPr lang="nl-NL" sz="1200" u="sng" kern="1200" dirty="0" smtClean="0">
                <a:solidFill>
                  <a:schemeClr val="tx1"/>
                </a:solidFill>
                <a:effectLst/>
                <a:latin typeface="Arial" charset="0"/>
                <a:ea typeface="ＭＳ Ｐゴシック" pitchFamily="1" charset="-128"/>
                <a:cs typeface="+mn-cs"/>
                <a:hlinkClick r:id="rId3"/>
              </a:rPr>
              <a:t>www.waarstaatjegemeente.nl</a:t>
            </a:r>
            <a:r>
              <a:rPr lang="nl-NL" sz="1200" u="none" kern="1200" baseline="0" dirty="0" smtClean="0">
                <a:solidFill>
                  <a:schemeClr val="tx1"/>
                </a:solidFill>
                <a:effectLst/>
                <a:latin typeface="Arial" charset="0"/>
                <a:ea typeface="ＭＳ Ｐゴシック" pitchFamily="1" charset="-128"/>
                <a:cs typeface="+mn-cs"/>
              </a:rPr>
              <a:t> </a:t>
            </a:r>
            <a:r>
              <a:rPr lang="nl-NL" sz="1200" kern="1200" baseline="0" dirty="0" smtClean="0">
                <a:solidFill>
                  <a:schemeClr val="tx1"/>
                </a:solidFill>
                <a:effectLst/>
                <a:latin typeface="Arial" charset="0"/>
                <a:ea typeface="ＭＳ Ｐゴシック" pitchFamily="1" charset="-128"/>
                <a:cs typeface="+mn-cs"/>
              </a:rPr>
              <a:t>Het percentage van de gemeente Venlo is als voorbeeld genomen.</a:t>
            </a:r>
          </a:p>
        </p:txBody>
      </p:sp>
      <p:sp>
        <p:nvSpPr>
          <p:cNvPr id="4" name="Tijdelijke aanduiding voor dianummer 3"/>
          <p:cNvSpPr>
            <a:spLocks noGrp="1"/>
          </p:cNvSpPr>
          <p:nvPr>
            <p:ph type="sldNum" sz="quarter" idx="10"/>
          </p:nvPr>
        </p:nvSpPr>
        <p:spPr/>
        <p:txBody>
          <a:bodyPr/>
          <a:lstStyle/>
          <a:p>
            <a:pPr>
              <a:defRPr/>
            </a:pPr>
            <a:fld id="{36A37695-5DBC-403C-9D0B-EB68F6DD0475}" type="slidenum">
              <a:rPr lang="en-US" smtClean="0"/>
              <a:pPr>
                <a:defRPr/>
              </a:pPr>
              <a:t>10</a:t>
            </a:fld>
            <a:endParaRPr lang="en-US"/>
          </a:p>
        </p:txBody>
      </p:sp>
    </p:spTree>
    <p:extLst>
      <p:ext uri="{BB962C8B-B14F-4D97-AF65-F5344CB8AC3E}">
        <p14:creationId xmlns:p14="http://schemas.microsoft.com/office/powerpoint/2010/main" val="273795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846263"/>
            <a:ext cx="7772400" cy="1582737"/>
          </a:xfrm>
        </p:spPr>
        <p:txBody>
          <a:bodyPr/>
          <a:lstStyle>
            <a:lvl1pPr>
              <a:defRPr>
                <a:solidFill>
                  <a:schemeClr val="bg1"/>
                </a:solidFill>
              </a:defRPr>
            </a:lvl1pPr>
          </a:lstStyle>
          <a:p>
            <a:r>
              <a:rPr lang="nl-NL" smtClean="0"/>
              <a:t>Klik om de stijl te bewerken</a:t>
            </a:r>
            <a:endParaRPr lang="nl-NL"/>
          </a:p>
        </p:txBody>
      </p:sp>
      <p:sp>
        <p:nvSpPr>
          <p:cNvPr id="22531" name="Rectangle 3"/>
          <p:cNvSpPr>
            <a:spLocks noGrp="1" noChangeArrowheads="1"/>
          </p:cNvSpPr>
          <p:nvPr>
            <p:ph type="subTitle" idx="1"/>
          </p:nvPr>
        </p:nvSpPr>
        <p:spPr>
          <a:xfrm>
            <a:off x="684213" y="1557338"/>
            <a:ext cx="7775575" cy="647700"/>
          </a:xfrm>
        </p:spPr>
        <p:txBody>
          <a:bodyPr/>
          <a:lstStyle>
            <a:lvl1pPr marL="0" indent="0">
              <a:defRPr>
                <a:solidFill>
                  <a:schemeClr val="tx1"/>
                </a:solidFill>
              </a:defRPr>
            </a:lvl1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xfrm>
            <a:off x="684213" y="4941888"/>
            <a:ext cx="3887787" cy="333375"/>
          </a:xfrm>
        </p:spPr>
        <p:txBody>
          <a:bodyPr/>
          <a:lstStyle>
            <a:lvl1pPr algn="l">
              <a:defRPr sz="1400">
                <a:solidFill>
                  <a:schemeClr val="bg1"/>
                </a:solidFill>
                <a:latin typeface="+mj-lt"/>
              </a:defRPr>
            </a:lvl1pPr>
          </a:lstStyle>
          <a:p>
            <a:pPr>
              <a:defRPr/>
            </a:pPr>
            <a:fld id="{F7EAE157-C84D-4014-A290-96F3FB2FC316}" type="datetime4">
              <a:rPr lang="nl-NL"/>
              <a:pPr>
                <a:defRPr/>
              </a:pPr>
              <a:t>28 maart 2019</a:t>
            </a:fld>
            <a:endParaRPr lang="en-US"/>
          </a:p>
        </p:txBody>
      </p:sp>
      <p:sp>
        <p:nvSpPr>
          <p:cNvPr id="5" name="Rectangle 5"/>
          <p:cNvSpPr>
            <a:spLocks noGrp="1" noChangeArrowheads="1"/>
          </p:cNvSpPr>
          <p:nvPr>
            <p:ph type="ftr" sz="quarter" idx="11"/>
          </p:nvPr>
        </p:nvSpPr>
        <p:spPr>
          <a:xfrm>
            <a:off x="684213" y="4652963"/>
            <a:ext cx="3887787" cy="260350"/>
          </a:xfrm>
        </p:spPr>
        <p:txBody>
          <a:bodyPr/>
          <a:lstStyle>
            <a:lvl1pPr>
              <a:defRPr>
                <a:solidFill>
                  <a:srgbClr val="4B4643"/>
                </a:solidFill>
              </a:defRPr>
            </a:lvl1pPr>
          </a:lstStyle>
          <a:p>
            <a:pPr>
              <a:defRPr/>
            </a:pPr>
            <a:r>
              <a:rPr lang="en-US"/>
              <a:t>Beeld &gt; Koptekst en voettekst...</a:t>
            </a:r>
          </a:p>
        </p:txBody>
      </p:sp>
    </p:spTree>
    <p:extLst>
      <p:ext uri="{BB962C8B-B14F-4D97-AF65-F5344CB8AC3E}">
        <p14:creationId xmlns:p14="http://schemas.microsoft.com/office/powerpoint/2010/main" val="132721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877C8D-CE6E-4867-AD8C-1FBB4F0CDB38}" type="datetime4">
              <a:rPr lang="nl-NL"/>
              <a:pPr>
                <a:defRPr/>
              </a:pPr>
              <a:t>28 maart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DE41058E-8CBE-4B11-919C-A544EE096BAB}" type="slidenum">
              <a:rPr lang="en-US"/>
              <a:pPr>
                <a:defRPr/>
              </a:pPr>
              <a:t>‹nr.›</a:t>
            </a:fld>
            <a:endParaRPr lang="en-US"/>
          </a:p>
        </p:txBody>
      </p:sp>
    </p:spTree>
    <p:extLst>
      <p:ext uri="{BB962C8B-B14F-4D97-AF65-F5344CB8AC3E}">
        <p14:creationId xmlns:p14="http://schemas.microsoft.com/office/powerpoint/2010/main" val="130992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765175"/>
            <a:ext cx="1943100" cy="50260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685800" y="765175"/>
            <a:ext cx="5678488" cy="50260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C58D4B-50B9-4F1E-B369-E62C21918EC3}" type="datetime4">
              <a:rPr lang="nl-NL"/>
              <a:pPr>
                <a:defRPr/>
              </a:pPr>
              <a:t>28 maart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8C00E91E-82A0-4968-BC60-5F9A402F03E0}" type="slidenum">
              <a:rPr lang="en-US"/>
              <a:pPr>
                <a:defRPr/>
              </a:pPr>
              <a:t>‹nr.›</a:t>
            </a:fld>
            <a:endParaRPr lang="en-US"/>
          </a:p>
        </p:txBody>
      </p:sp>
    </p:spTree>
    <p:extLst>
      <p:ext uri="{BB962C8B-B14F-4D97-AF65-F5344CB8AC3E}">
        <p14:creationId xmlns:p14="http://schemas.microsoft.com/office/powerpoint/2010/main" val="110610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a:p>
        </p:txBody>
      </p:sp>
    </p:spTree>
    <p:extLst>
      <p:ext uri="{BB962C8B-B14F-4D97-AF65-F5344CB8AC3E}">
        <p14:creationId xmlns:p14="http://schemas.microsoft.com/office/powerpoint/2010/main" val="208930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206421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8762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684213" y="5084763"/>
            <a:ext cx="3811587" cy="100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5084763"/>
            <a:ext cx="3811588" cy="100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89919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137993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390190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34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24085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5CF3A94-C4FB-469D-8E15-49FCE4A3482F}" type="datetime4">
              <a:rPr lang="nl-NL"/>
              <a:pPr>
                <a:defRPr/>
              </a:pPr>
              <a:t>28 maart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C02ED8F4-4334-4418-AC14-CD44AE479B2C}" type="slidenum">
              <a:rPr lang="en-US"/>
              <a:pPr>
                <a:defRPr/>
              </a:pPr>
              <a:t>‹nr.›</a:t>
            </a:fld>
            <a:endParaRPr lang="en-US"/>
          </a:p>
        </p:txBody>
      </p:sp>
    </p:spTree>
    <p:extLst>
      <p:ext uri="{BB962C8B-B14F-4D97-AF65-F5344CB8AC3E}">
        <p14:creationId xmlns:p14="http://schemas.microsoft.com/office/powerpoint/2010/main" val="251216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64784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57105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4724400"/>
            <a:ext cx="1943100" cy="13684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684213" y="4724400"/>
            <a:ext cx="5680075" cy="13684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78115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a:p>
        </p:txBody>
      </p:sp>
    </p:spTree>
    <p:extLst>
      <p:ext uri="{BB962C8B-B14F-4D97-AF65-F5344CB8AC3E}">
        <p14:creationId xmlns:p14="http://schemas.microsoft.com/office/powerpoint/2010/main" val="1441188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730865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109922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684213" y="1989138"/>
            <a:ext cx="3811587"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989138"/>
            <a:ext cx="3811588"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491846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210855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34497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18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D041DDC5-9052-491A-9E57-51822A58788F}" type="datetime4">
              <a:rPr lang="nl-NL"/>
              <a:pPr>
                <a:defRPr/>
              </a:pPr>
              <a:t>28 maart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AB49350F-EEC0-4D33-AAC6-14C0424AAFDD}" type="slidenum">
              <a:rPr lang="en-US"/>
              <a:pPr>
                <a:defRPr/>
              </a:pPr>
              <a:t>‹nr.›</a:t>
            </a:fld>
            <a:endParaRPr lang="en-US"/>
          </a:p>
        </p:txBody>
      </p:sp>
    </p:spTree>
    <p:extLst>
      <p:ext uri="{BB962C8B-B14F-4D97-AF65-F5344CB8AC3E}">
        <p14:creationId xmlns:p14="http://schemas.microsoft.com/office/powerpoint/2010/main" val="3761959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015936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44732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681147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1628775"/>
            <a:ext cx="1943100" cy="1079500"/>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684213" y="1628775"/>
            <a:ext cx="5680075" cy="10795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24046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685800" y="1196975"/>
            <a:ext cx="3810000" cy="4594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196975"/>
            <a:ext cx="3810000" cy="4594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E2EA5CE-DA8B-4E4E-B350-B61BC30A832B}" type="datetime4">
              <a:rPr lang="nl-NL"/>
              <a:pPr>
                <a:defRPr/>
              </a:pPr>
              <a:t>28 maart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E9E4572E-DBF5-41F1-A5CF-F9A4B10436DD}" type="slidenum">
              <a:rPr lang="en-US"/>
              <a:pPr>
                <a:defRPr/>
              </a:pPr>
              <a:t>‹nr.›</a:t>
            </a:fld>
            <a:endParaRPr lang="en-US"/>
          </a:p>
        </p:txBody>
      </p:sp>
    </p:spTree>
    <p:extLst>
      <p:ext uri="{BB962C8B-B14F-4D97-AF65-F5344CB8AC3E}">
        <p14:creationId xmlns:p14="http://schemas.microsoft.com/office/powerpoint/2010/main" val="115668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867A795-7411-42FF-93EE-3E695D613597}" type="datetime4">
              <a:rPr lang="nl-NL"/>
              <a:pPr>
                <a:defRPr/>
              </a:pPr>
              <a:t>28 maart 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9" name="Rectangle 6"/>
          <p:cNvSpPr>
            <a:spLocks noGrp="1" noChangeArrowheads="1"/>
          </p:cNvSpPr>
          <p:nvPr>
            <p:ph type="sldNum" sz="quarter" idx="12"/>
          </p:nvPr>
        </p:nvSpPr>
        <p:spPr>
          <a:ln/>
        </p:spPr>
        <p:txBody>
          <a:bodyPr/>
          <a:lstStyle>
            <a:lvl1pPr>
              <a:defRPr/>
            </a:lvl1pPr>
          </a:lstStyle>
          <a:p>
            <a:pPr>
              <a:defRPr/>
            </a:pPr>
            <a:fld id="{409ED26A-F34A-4433-855C-0EE47361FF30}" type="slidenum">
              <a:rPr lang="en-US"/>
              <a:pPr>
                <a:defRPr/>
              </a:pPr>
              <a:t>‹nr.›</a:t>
            </a:fld>
            <a:endParaRPr lang="en-US"/>
          </a:p>
        </p:txBody>
      </p:sp>
    </p:spTree>
    <p:extLst>
      <p:ext uri="{BB962C8B-B14F-4D97-AF65-F5344CB8AC3E}">
        <p14:creationId xmlns:p14="http://schemas.microsoft.com/office/powerpoint/2010/main" val="202149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C272580-D838-4709-941B-1D8C0D2A28C6}" type="datetime4">
              <a:rPr lang="nl-NL"/>
              <a:pPr>
                <a:defRPr/>
              </a:pPr>
              <a:t>28 maart 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5" name="Rectangle 6"/>
          <p:cNvSpPr>
            <a:spLocks noGrp="1" noChangeArrowheads="1"/>
          </p:cNvSpPr>
          <p:nvPr>
            <p:ph type="sldNum" sz="quarter" idx="12"/>
          </p:nvPr>
        </p:nvSpPr>
        <p:spPr>
          <a:ln/>
        </p:spPr>
        <p:txBody>
          <a:bodyPr/>
          <a:lstStyle>
            <a:lvl1pPr>
              <a:defRPr/>
            </a:lvl1pPr>
          </a:lstStyle>
          <a:p>
            <a:pPr>
              <a:defRPr/>
            </a:pPr>
            <a:fld id="{DFA56306-8C49-4BDF-82C0-81F583B4FED5}" type="slidenum">
              <a:rPr lang="en-US"/>
              <a:pPr>
                <a:defRPr/>
              </a:pPr>
              <a:t>‹nr.›</a:t>
            </a:fld>
            <a:endParaRPr lang="en-US"/>
          </a:p>
        </p:txBody>
      </p:sp>
    </p:spTree>
    <p:extLst>
      <p:ext uri="{BB962C8B-B14F-4D97-AF65-F5344CB8AC3E}">
        <p14:creationId xmlns:p14="http://schemas.microsoft.com/office/powerpoint/2010/main" val="305014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8B28E8-CC8C-40E0-B396-2063A63C5F95}" type="datetime4">
              <a:rPr lang="nl-NL"/>
              <a:pPr>
                <a:defRPr/>
              </a:pPr>
              <a:t>28 maart 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4" name="Rectangle 6"/>
          <p:cNvSpPr>
            <a:spLocks noGrp="1" noChangeArrowheads="1"/>
          </p:cNvSpPr>
          <p:nvPr>
            <p:ph type="sldNum" sz="quarter" idx="12"/>
          </p:nvPr>
        </p:nvSpPr>
        <p:spPr>
          <a:ln/>
        </p:spPr>
        <p:txBody>
          <a:bodyPr/>
          <a:lstStyle>
            <a:lvl1pPr>
              <a:defRPr/>
            </a:lvl1pPr>
          </a:lstStyle>
          <a:p>
            <a:pPr>
              <a:defRPr/>
            </a:pPr>
            <a:fld id="{565934CB-BD3F-46F9-A2B5-C6AF52F8CB22}" type="slidenum">
              <a:rPr lang="en-US"/>
              <a:pPr>
                <a:defRPr/>
              </a:pPr>
              <a:t>‹nr.›</a:t>
            </a:fld>
            <a:endParaRPr lang="en-US"/>
          </a:p>
        </p:txBody>
      </p:sp>
    </p:spTree>
    <p:extLst>
      <p:ext uri="{BB962C8B-B14F-4D97-AF65-F5344CB8AC3E}">
        <p14:creationId xmlns:p14="http://schemas.microsoft.com/office/powerpoint/2010/main" val="4142990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103EE1AA-7E35-491A-98EC-3F6912047399}" type="datetime4">
              <a:rPr lang="nl-NL"/>
              <a:pPr>
                <a:defRPr/>
              </a:pPr>
              <a:t>28 maart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806747CD-7CBC-430D-82C2-A9EA00D8EC79}" type="slidenum">
              <a:rPr lang="en-US"/>
              <a:pPr>
                <a:defRPr/>
              </a:pPr>
              <a:t>‹nr.›</a:t>
            </a:fld>
            <a:endParaRPr lang="en-US"/>
          </a:p>
        </p:txBody>
      </p:sp>
    </p:spTree>
    <p:extLst>
      <p:ext uri="{BB962C8B-B14F-4D97-AF65-F5344CB8AC3E}">
        <p14:creationId xmlns:p14="http://schemas.microsoft.com/office/powerpoint/2010/main" val="249413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C7405562-35B4-45E2-878B-B95F0A03B1AF}" type="datetime4">
              <a:rPr lang="nl-NL"/>
              <a:pPr>
                <a:defRPr/>
              </a:pPr>
              <a:t>28 maart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ADD65856-2F09-47E9-A9B9-68FD133BE0F9}" type="slidenum">
              <a:rPr lang="en-US"/>
              <a:pPr>
                <a:defRPr/>
              </a:pPr>
              <a:t>‹nr.›</a:t>
            </a:fld>
            <a:endParaRPr lang="en-US"/>
          </a:p>
        </p:txBody>
      </p:sp>
    </p:spTree>
    <p:extLst>
      <p:ext uri="{BB962C8B-B14F-4D97-AF65-F5344CB8AC3E}">
        <p14:creationId xmlns:p14="http://schemas.microsoft.com/office/powerpoint/2010/main" val="285871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5175"/>
            <a:ext cx="77739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te bewerken</a:t>
            </a:r>
            <a:br>
              <a:rPr lang="nl-NL" altLang="nl-NL" smtClean="0"/>
            </a:br>
            <a:endParaRPr lang="en-US" altLang="nl-NL" smtClean="0"/>
          </a:p>
        </p:txBody>
      </p:sp>
      <p:sp>
        <p:nvSpPr>
          <p:cNvPr id="1027" name="Rectangle 3"/>
          <p:cNvSpPr>
            <a:spLocks noGrp="1" noChangeArrowheads="1"/>
          </p:cNvSpPr>
          <p:nvPr>
            <p:ph type="body" idx="1"/>
          </p:nvPr>
        </p:nvSpPr>
        <p:spPr bwMode="auto">
          <a:xfrm>
            <a:off x="685800" y="1196975"/>
            <a:ext cx="7772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0"/>
            <a:endParaRPr lang="en-US" altLang="nl-NL" smtClean="0"/>
          </a:p>
        </p:txBody>
      </p:sp>
      <p:sp>
        <p:nvSpPr>
          <p:cNvPr id="1028" name="Rectangle 4"/>
          <p:cNvSpPr>
            <a:spLocks noGrp="1" noChangeArrowheads="1"/>
          </p:cNvSpPr>
          <p:nvPr>
            <p:ph type="dt" sz="half" idx="2"/>
          </p:nvPr>
        </p:nvSpPr>
        <p:spPr bwMode="auto">
          <a:xfrm>
            <a:off x="4572000" y="188913"/>
            <a:ext cx="4392613" cy="360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4B4643"/>
                </a:solidFill>
              </a:defRPr>
            </a:lvl1pPr>
          </a:lstStyle>
          <a:p>
            <a:pPr>
              <a:defRPr/>
            </a:pPr>
            <a:fld id="{820BF744-E74C-4323-B047-F26C1FE839D0}" type="datetime4">
              <a:rPr lang="nl-NL"/>
              <a:pPr>
                <a:defRPr/>
              </a:pPr>
              <a:t>28 maart 2019</a:t>
            </a:fld>
            <a:endParaRPr lang="en-US"/>
          </a:p>
        </p:txBody>
      </p:sp>
      <p:sp>
        <p:nvSpPr>
          <p:cNvPr id="1029" name="Rectangle 5"/>
          <p:cNvSpPr>
            <a:spLocks noGrp="1" noChangeArrowheads="1"/>
          </p:cNvSpPr>
          <p:nvPr>
            <p:ph type="ftr" sz="quarter" idx="3"/>
          </p:nvPr>
        </p:nvSpPr>
        <p:spPr bwMode="auto">
          <a:xfrm>
            <a:off x="684213" y="6308725"/>
            <a:ext cx="6983412" cy="268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rgbClr val="F77719"/>
                </a:solidFill>
                <a:latin typeface="+mj-lt"/>
              </a:defRPr>
            </a:lvl1pPr>
          </a:lstStyle>
          <a:p>
            <a:pPr>
              <a:defRPr/>
            </a:pPr>
            <a:r>
              <a:rPr lang="en-US"/>
              <a:t>Beeld &gt; Koptekst en voettekst...</a:t>
            </a:r>
          </a:p>
        </p:txBody>
      </p:sp>
      <p:sp>
        <p:nvSpPr>
          <p:cNvPr id="1030" name="Rectangle 6"/>
          <p:cNvSpPr>
            <a:spLocks noGrp="1" noChangeArrowheads="1"/>
          </p:cNvSpPr>
          <p:nvPr>
            <p:ph type="sldNum" sz="quarter" idx="4"/>
          </p:nvPr>
        </p:nvSpPr>
        <p:spPr bwMode="auto">
          <a:xfrm>
            <a:off x="7812088" y="6308725"/>
            <a:ext cx="1152525"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77719"/>
                </a:solidFill>
                <a:latin typeface="+mj-lt"/>
              </a:defRPr>
            </a:lvl1pPr>
          </a:lstStyle>
          <a:p>
            <a:pPr>
              <a:defRPr/>
            </a:pPr>
            <a:fld id="{2D2BDC6F-573B-48E1-8888-49B70B32F7FC}"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p:txStyles>
    <p:title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rgbClr val="4B4643"/>
          </a:solidFill>
          <a:latin typeface="+mn-lt"/>
          <a:ea typeface="+mn-ea"/>
          <a:cs typeface="+mn-cs"/>
        </a:defRPr>
      </a:lvl1pPr>
      <a:lvl2pPr marL="742950" indent="-285750" algn="l" rtl="0" eaLnBrk="1" fontAlgn="base" hangingPunct="1">
        <a:spcBef>
          <a:spcPct val="20000"/>
        </a:spcBef>
        <a:spcAft>
          <a:spcPct val="0"/>
        </a:spcAft>
        <a:buChar char="–"/>
        <a:defRPr sz="2800">
          <a:solidFill>
            <a:srgbClr val="4B4643"/>
          </a:solidFill>
          <a:latin typeface="+mn-lt"/>
          <a:ea typeface="+mn-ea"/>
        </a:defRPr>
      </a:lvl2pPr>
      <a:lvl3pPr marL="1085850" indent="-228600" algn="l" rtl="0" eaLnBrk="1" fontAlgn="base" hangingPunct="1">
        <a:spcBef>
          <a:spcPct val="20000"/>
        </a:spcBef>
        <a:spcAft>
          <a:spcPct val="0"/>
        </a:spcAft>
        <a:buChar char="•"/>
        <a:defRPr sz="2400">
          <a:solidFill>
            <a:srgbClr val="4B4643"/>
          </a:solidFill>
          <a:latin typeface="+mn-lt"/>
          <a:ea typeface="+mn-ea"/>
        </a:defRPr>
      </a:lvl3pPr>
      <a:lvl4pPr marL="1428750" indent="-228600" algn="l" rtl="0" eaLnBrk="1" fontAlgn="base" hangingPunct="1">
        <a:spcBef>
          <a:spcPct val="20000"/>
        </a:spcBef>
        <a:spcAft>
          <a:spcPct val="0"/>
        </a:spcAft>
        <a:buChar char="–"/>
        <a:defRPr sz="2000">
          <a:solidFill>
            <a:srgbClr val="4B4643"/>
          </a:solidFill>
          <a:latin typeface="+mn-lt"/>
          <a:ea typeface="+mn-ea"/>
        </a:defRPr>
      </a:lvl4pPr>
      <a:lvl5pPr marL="1771650" indent="-228600" algn="l" rtl="0" eaLnBrk="1" fontAlgn="base" hangingPunct="1">
        <a:spcBef>
          <a:spcPct val="20000"/>
        </a:spcBef>
        <a:spcAft>
          <a:spcPct val="0"/>
        </a:spcAft>
        <a:buChar char="»"/>
        <a:defRPr sz="2000">
          <a:solidFill>
            <a:srgbClr val="4B4643"/>
          </a:solidFill>
          <a:latin typeface="+mn-lt"/>
          <a:ea typeface="+mn-ea"/>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4213" y="4724400"/>
            <a:ext cx="7775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2051" name="Rectangle 3"/>
          <p:cNvSpPr>
            <a:spLocks noGrp="1" noChangeArrowheads="1"/>
          </p:cNvSpPr>
          <p:nvPr>
            <p:ph type="body" idx="1"/>
          </p:nvPr>
        </p:nvSpPr>
        <p:spPr bwMode="auto">
          <a:xfrm>
            <a:off x="684213" y="5084763"/>
            <a:ext cx="77755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4400">
          <a:solidFill>
            <a:srgbClr val="F77719"/>
          </a:solidFill>
          <a:latin typeface="+mj-lt"/>
          <a:ea typeface="+mj-ea"/>
          <a:cs typeface="+mj-cs"/>
        </a:defRPr>
      </a:lvl1pPr>
      <a:lvl2pPr algn="l" rtl="0" eaLnBrk="0" fontAlgn="base" hangingPunct="0">
        <a:spcBef>
          <a:spcPct val="0"/>
        </a:spcBef>
        <a:spcAft>
          <a:spcPct val="0"/>
        </a:spcAft>
        <a:defRPr sz="4400">
          <a:solidFill>
            <a:srgbClr val="F77719"/>
          </a:solidFill>
          <a:latin typeface="Arial Black" pitchFamily="34" charset="0"/>
        </a:defRPr>
      </a:lvl2pPr>
      <a:lvl3pPr algn="l" rtl="0" eaLnBrk="0" fontAlgn="base" hangingPunct="0">
        <a:spcBef>
          <a:spcPct val="0"/>
        </a:spcBef>
        <a:spcAft>
          <a:spcPct val="0"/>
        </a:spcAft>
        <a:defRPr sz="4400">
          <a:solidFill>
            <a:srgbClr val="F77719"/>
          </a:solidFill>
          <a:latin typeface="Arial Black" pitchFamily="34" charset="0"/>
        </a:defRPr>
      </a:lvl3pPr>
      <a:lvl4pPr algn="l" rtl="0" eaLnBrk="0" fontAlgn="base" hangingPunct="0">
        <a:spcBef>
          <a:spcPct val="0"/>
        </a:spcBef>
        <a:spcAft>
          <a:spcPct val="0"/>
        </a:spcAft>
        <a:defRPr sz="4400">
          <a:solidFill>
            <a:srgbClr val="F77719"/>
          </a:solidFill>
          <a:latin typeface="Arial Black" pitchFamily="34" charset="0"/>
        </a:defRPr>
      </a:lvl4pPr>
      <a:lvl5pPr algn="l" rtl="0" eaLnBrk="0" fontAlgn="base" hangingPunct="0">
        <a:spcBef>
          <a:spcPct val="0"/>
        </a:spcBef>
        <a:spcAft>
          <a:spcPct val="0"/>
        </a:spcAft>
        <a:defRPr sz="4400">
          <a:solidFill>
            <a:srgbClr val="F77719"/>
          </a:solidFill>
          <a:latin typeface="Arial Black" pitchFamily="34" charset="0"/>
        </a:defRPr>
      </a:lvl5pPr>
      <a:lvl6pPr marL="457200" algn="l" rtl="0" fontAlgn="base">
        <a:spcBef>
          <a:spcPct val="0"/>
        </a:spcBef>
        <a:spcAft>
          <a:spcPct val="0"/>
        </a:spcAft>
        <a:defRPr>
          <a:solidFill>
            <a:srgbClr val="F77719"/>
          </a:solidFill>
          <a:latin typeface="Arial Black" pitchFamily="34" charset="0"/>
        </a:defRPr>
      </a:lvl6pPr>
      <a:lvl7pPr marL="914400" algn="l" rtl="0" fontAlgn="base">
        <a:spcBef>
          <a:spcPct val="0"/>
        </a:spcBef>
        <a:spcAft>
          <a:spcPct val="0"/>
        </a:spcAft>
        <a:defRPr>
          <a:solidFill>
            <a:srgbClr val="F77719"/>
          </a:solidFill>
          <a:latin typeface="Arial Black" pitchFamily="34" charset="0"/>
        </a:defRPr>
      </a:lvl7pPr>
      <a:lvl8pPr marL="1371600" algn="l" rtl="0" fontAlgn="base">
        <a:spcBef>
          <a:spcPct val="0"/>
        </a:spcBef>
        <a:spcAft>
          <a:spcPct val="0"/>
        </a:spcAft>
        <a:defRPr>
          <a:solidFill>
            <a:srgbClr val="F77719"/>
          </a:solidFill>
          <a:latin typeface="Arial Black" pitchFamily="34" charset="0"/>
        </a:defRPr>
      </a:lvl8pPr>
      <a:lvl9pPr marL="1828800" algn="l" rtl="0" fontAlgn="base">
        <a:spcBef>
          <a:spcPct val="0"/>
        </a:spcBef>
        <a:spcAft>
          <a:spcPct val="0"/>
        </a:spcAft>
        <a:defRPr>
          <a:solidFill>
            <a:srgbClr val="F77719"/>
          </a:solidFill>
          <a:latin typeface="Arial Black" pitchFamily="34"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4213" y="1628775"/>
            <a:ext cx="77755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3075" name="Rectangle 3"/>
          <p:cNvSpPr>
            <a:spLocks noGrp="1" noChangeArrowheads="1"/>
          </p:cNvSpPr>
          <p:nvPr>
            <p:ph type="body" idx="1"/>
          </p:nvPr>
        </p:nvSpPr>
        <p:spPr bwMode="auto">
          <a:xfrm>
            <a:off x="684213" y="1989138"/>
            <a:ext cx="77755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te wijzigen</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Black" pitchFamily="34" charset="0"/>
        </a:defRPr>
      </a:lvl2pPr>
      <a:lvl3pPr algn="l" rtl="0" eaLnBrk="0" fontAlgn="base" hangingPunct="0">
        <a:spcBef>
          <a:spcPct val="0"/>
        </a:spcBef>
        <a:spcAft>
          <a:spcPct val="0"/>
        </a:spcAft>
        <a:defRPr sz="4400">
          <a:solidFill>
            <a:schemeClr val="bg1"/>
          </a:solidFill>
          <a:latin typeface="Arial Black" pitchFamily="34" charset="0"/>
        </a:defRPr>
      </a:lvl3pPr>
      <a:lvl4pPr algn="l" rtl="0" eaLnBrk="0" fontAlgn="base" hangingPunct="0">
        <a:spcBef>
          <a:spcPct val="0"/>
        </a:spcBef>
        <a:spcAft>
          <a:spcPct val="0"/>
        </a:spcAft>
        <a:defRPr sz="4400">
          <a:solidFill>
            <a:schemeClr val="bg1"/>
          </a:solidFill>
          <a:latin typeface="Arial Black" pitchFamily="34" charset="0"/>
        </a:defRPr>
      </a:lvl4pPr>
      <a:lvl5pPr algn="l" rtl="0" eaLnBrk="0" fontAlgn="base" hangingPunct="0">
        <a:spcBef>
          <a:spcPct val="0"/>
        </a:spcBef>
        <a:spcAft>
          <a:spcPct val="0"/>
        </a:spcAft>
        <a:defRPr sz="4400">
          <a:solidFill>
            <a:schemeClr val="bg1"/>
          </a:solidFill>
          <a:latin typeface="Arial Black" pitchFamily="34" charset="0"/>
        </a:defRPr>
      </a:lvl5pPr>
      <a:lvl6pPr marL="457200" algn="l" rtl="0" fontAlgn="base">
        <a:spcBef>
          <a:spcPct val="0"/>
        </a:spcBef>
        <a:spcAft>
          <a:spcPct val="0"/>
        </a:spcAft>
        <a:defRPr>
          <a:solidFill>
            <a:schemeClr val="bg1"/>
          </a:solidFill>
          <a:latin typeface="Arial Black" pitchFamily="34" charset="0"/>
        </a:defRPr>
      </a:lvl6pPr>
      <a:lvl7pPr marL="914400" algn="l" rtl="0" fontAlgn="base">
        <a:spcBef>
          <a:spcPct val="0"/>
        </a:spcBef>
        <a:spcAft>
          <a:spcPct val="0"/>
        </a:spcAft>
        <a:defRPr>
          <a:solidFill>
            <a:schemeClr val="bg1"/>
          </a:solidFill>
          <a:latin typeface="Arial Black" pitchFamily="34" charset="0"/>
        </a:defRPr>
      </a:lvl7pPr>
      <a:lvl8pPr marL="1371600" algn="l" rtl="0" fontAlgn="base">
        <a:spcBef>
          <a:spcPct val="0"/>
        </a:spcBef>
        <a:spcAft>
          <a:spcPct val="0"/>
        </a:spcAft>
        <a:defRPr>
          <a:solidFill>
            <a:schemeClr val="bg1"/>
          </a:solidFill>
          <a:latin typeface="Arial Black" pitchFamily="34" charset="0"/>
        </a:defRPr>
      </a:lvl8pPr>
      <a:lvl9pPr marL="1828800" algn="l" rtl="0" fontAlgn="base">
        <a:spcBef>
          <a:spcPct val="0"/>
        </a:spcBef>
        <a:spcAft>
          <a:spcPct val="0"/>
        </a:spcAft>
        <a:defRPr>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16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RiZqYgQPyRo"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6PIIkf_Ve8Y"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openxmlformats.org/officeDocument/2006/relationships/image" Target="../media/image40.png"/><Relationship Id="rId3" Type="http://schemas.openxmlformats.org/officeDocument/2006/relationships/image" Target="../media/image44.png"/><Relationship Id="rId21" Type="http://schemas.openxmlformats.org/officeDocument/2006/relationships/image" Target="../media/image30.png"/><Relationship Id="rId7" Type="http://schemas.openxmlformats.org/officeDocument/2006/relationships/image" Target="../media/image48.jpeg"/><Relationship Id="rId12" Type="http://schemas.openxmlformats.org/officeDocument/2006/relationships/image" Target="../media/image8.png"/><Relationship Id="rId17" Type="http://schemas.openxmlformats.org/officeDocument/2006/relationships/image" Target="../media/image57.png"/><Relationship Id="rId25" Type="http://schemas.openxmlformats.org/officeDocument/2006/relationships/image" Target="../media/image34.png"/><Relationship Id="rId2" Type="http://schemas.openxmlformats.org/officeDocument/2006/relationships/notesSlide" Target="../notesSlides/notesSlide18.xml"/><Relationship Id="rId16" Type="http://schemas.openxmlformats.org/officeDocument/2006/relationships/image" Target="../media/image56.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37.png"/><Relationship Id="rId5" Type="http://schemas.openxmlformats.org/officeDocument/2006/relationships/image" Target="../media/image46.png"/><Relationship Id="rId15" Type="http://schemas.openxmlformats.org/officeDocument/2006/relationships/image" Target="../media/image55.png"/><Relationship Id="rId23" Type="http://schemas.openxmlformats.org/officeDocument/2006/relationships/image" Target="../media/image33.png"/><Relationship Id="rId10" Type="http://schemas.openxmlformats.org/officeDocument/2006/relationships/image" Target="../media/image51.png"/><Relationship Id="rId19" Type="http://schemas.openxmlformats.org/officeDocument/2006/relationships/image" Target="../media/image32.png"/><Relationship Id="rId4" Type="http://schemas.openxmlformats.org/officeDocument/2006/relationships/image" Target="../media/image45.png"/><Relationship Id="rId9" Type="http://schemas.openxmlformats.org/officeDocument/2006/relationships/image" Target="../media/image50.jpg"/><Relationship Id="rId14" Type="http://schemas.openxmlformats.org/officeDocument/2006/relationships/image" Target="../media/image54.png"/><Relationship Id="rId22"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openxmlformats.org/officeDocument/2006/relationships/image" Target="../media/image40.png"/><Relationship Id="rId3" Type="http://schemas.openxmlformats.org/officeDocument/2006/relationships/image" Target="../media/image44.png"/><Relationship Id="rId21" Type="http://schemas.openxmlformats.org/officeDocument/2006/relationships/image" Target="../media/image38.png"/><Relationship Id="rId7" Type="http://schemas.openxmlformats.org/officeDocument/2006/relationships/image" Target="../media/image48.jpeg"/><Relationship Id="rId12" Type="http://schemas.openxmlformats.org/officeDocument/2006/relationships/image" Target="../media/image8.png"/><Relationship Id="rId17" Type="http://schemas.openxmlformats.org/officeDocument/2006/relationships/image" Target="../media/image30.png"/><Relationship Id="rId2" Type="http://schemas.openxmlformats.org/officeDocument/2006/relationships/notesSlide" Target="../notesSlides/notesSlide19.xml"/><Relationship Id="rId16" Type="http://schemas.openxmlformats.org/officeDocument/2006/relationships/image" Target="../media/image56.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34.png"/><Relationship Id="rId5" Type="http://schemas.openxmlformats.org/officeDocument/2006/relationships/image" Target="../media/image46.png"/><Relationship Id="rId15" Type="http://schemas.openxmlformats.org/officeDocument/2006/relationships/image" Target="../media/image55.png"/><Relationship Id="rId23" Type="http://schemas.openxmlformats.org/officeDocument/2006/relationships/image" Target="../media/image37.png"/><Relationship Id="rId10" Type="http://schemas.openxmlformats.org/officeDocument/2006/relationships/image" Target="../media/image51.png"/><Relationship Id="rId19" Type="http://schemas.openxmlformats.org/officeDocument/2006/relationships/image" Target="../media/image32.png"/><Relationship Id="rId4" Type="http://schemas.openxmlformats.org/officeDocument/2006/relationships/image" Target="../media/image45.png"/><Relationship Id="rId9" Type="http://schemas.openxmlformats.org/officeDocument/2006/relationships/image" Target="../media/image50.jpg"/><Relationship Id="rId14" Type="http://schemas.openxmlformats.org/officeDocument/2006/relationships/image" Target="../media/image54.png"/><Relationship Id="rId2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bwMode="auto">
          <a:xfrm>
            <a:off x="7596336" y="5301208"/>
            <a:ext cx="1224136"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hthoek 6"/>
          <p:cNvSpPr/>
          <p:nvPr/>
        </p:nvSpPr>
        <p:spPr>
          <a:xfrm>
            <a:off x="683568" y="1556792"/>
            <a:ext cx="7776864" cy="5632311"/>
          </a:xfrm>
          <a:prstGeom prst="rect">
            <a:avLst/>
          </a:prstGeom>
        </p:spPr>
        <p:txBody>
          <a:bodyPr wrap="square">
            <a:spAutoFit/>
          </a:bodyPr>
          <a:lstStyle/>
          <a:p>
            <a:pPr marL="342900" indent="-342900">
              <a:buFont typeface="Arial" panose="020B0604020202020204" pitchFamily="34" charset="0"/>
              <a:buChar char="•"/>
            </a:pPr>
            <a:r>
              <a:rPr lang="nl-NL" sz="1800" dirty="0" smtClean="0">
                <a:solidFill>
                  <a:srgbClr val="414231"/>
                </a:solidFill>
                <a:latin typeface="+mn-lt"/>
              </a:rPr>
              <a:t>Deze presentatie maakt onderdeel uit van de Toolkit </a:t>
            </a:r>
            <a:r>
              <a:rPr lang="nl-NL" sz="1800" i="1" dirty="0" smtClean="0">
                <a:solidFill>
                  <a:srgbClr val="414231"/>
                </a:solidFill>
                <a:latin typeface="+mn-lt"/>
              </a:rPr>
              <a:t>Doorbreek de cyclus van laaggeletterdheid</a:t>
            </a:r>
            <a:r>
              <a:rPr lang="nl-NL" sz="1800" dirty="0" smtClean="0">
                <a:solidFill>
                  <a:srgbClr val="414231"/>
                </a:solidFill>
                <a:latin typeface="+mn-lt"/>
              </a:rPr>
              <a:t>. Deze </a:t>
            </a:r>
            <a:r>
              <a:rPr lang="nl-NL" sz="1800" dirty="0" err="1" smtClean="0">
                <a:solidFill>
                  <a:srgbClr val="414231"/>
                </a:solidFill>
                <a:latin typeface="+mn-lt"/>
              </a:rPr>
              <a:t>toolkit</a:t>
            </a:r>
            <a:r>
              <a:rPr lang="nl-NL" sz="1800" dirty="0" smtClean="0">
                <a:solidFill>
                  <a:srgbClr val="414231"/>
                </a:solidFill>
                <a:latin typeface="+mn-lt"/>
              </a:rPr>
              <a:t> heeft tot doel om Bibliotheken te ondersteunen in het vertellen van het goede verhaal richting stakeholders.</a:t>
            </a:r>
          </a:p>
          <a:p>
            <a:pPr marL="342900" indent="-342900">
              <a:buFont typeface="Arial" panose="020B0604020202020204" pitchFamily="34" charset="0"/>
              <a:buChar char="•"/>
            </a:pPr>
            <a:endParaRPr lang="nl-NL" sz="1800" dirty="0">
              <a:solidFill>
                <a:srgbClr val="414231"/>
              </a:solidFill>
              <a:latin typeface="+mn-lt"/>
            </a:endParaRPr>
          </a:p>
          <a:p>
            <a:pPr marL="342900" indent="-342900">
              <a:buFont typeface="Arial" panose="020B0604020202020204" pitchFamily="34" charset="0"/>
              <a:buChar char="•"/>
            </a:pPr>
            <a:r>
              <a:rPr lang="nl-NL" sz="1800" dirty="0">
                <a:solidFill>
                  <a:srgbClr val="414231"/>
                </a:solidFill>
              </a:rPr>
              <a:t>Je kunt dia’s selecteren uit deze reeks om te gebruiken in het gesprek met gemeente, scholen, of elke andere doelgroep. Tip: Stel je selectie goed af op de doelgroep waar je mee spreekt. </a:t>
            </a:r>
            <a:endParaRPr lang="nl-NL" sz="1800" dirty="0" smtClean="0">
              <a:solidFill>
                <a:srgbClr val="414231"/>
              </a:solidFill>
            </a:endParaRPr>
          </a:p>
          <a:p>
            <a:endParaRPr lang="nl-NL" sz="1800" dirty="0">
              <a:solidFill>
                <a:srgbClr val="4B4643"/>
              </a:solidFill>
              <a:latin typeface="+mn-lt"/>
            </a:endParaRPr>
          </a:p>
          <a:p>
            <a:pPr marL="342900" indent="-342900">
              <a:buFont typeface="Arial" panose="020B0604020202020204" pitchFamily="34" charset="0"/>
              <a:buChar char="•"/>
            </a:pPr>
            <a:r>
              <a:rPr lang="nl-NL" sz="1800" dirty="0" smtClean="0">
                <a:solidFill>
                  <a:srgbClr val="414231"/>
                </a:solidFill>
                <a:latin typeface="+mn-lt"/>
              </a:rPr>
              <a:t>In deze PowerPoint zijn de verschillende praatplaten met </a:t>
            </a:r>
            <a:r>
              <a:rPr lang="nl-NL" sz="1800" dirty="0" err="1" smtClean="0">
                <a:solidFill>
                  <a:srgbClr val="414231"/>
                </a:solidFill>
                <a:latin typeface="+mn-lt"/>
              </a:rPr>
              <a:t>infographics</a:t>
            </a:r>
            <a:r>
              <a:rPr lang="nl-NL" sz="1800" dirty="0" smtClean="0">
                <a:solidFill>
                  <a:srgbClr val="414231"/>
                </a:solidFill>
                <a:latin typeface="+mn-lt"/>
              </a:rPr>
              <a:t> verwerkt in dia’s. Naast de cijfers uit deze praatplaten, zijn er ook andere onderdelen toegevoegd, zoals de ambitie van de Leescoalitie. Tevens is het ook mogelijk om de presentatie aan te vullen met lokale cijfers en gegevens. Op deze manier kun je de presentatie eigen maken en toespitsen op jouw lokale speelveld. </a:t>
            </a:r>
          </a:p>
          <a:p>
            <a:pPr marL="342900" indent="-342900">
              <a:buFont typeface="Arial" panose="020B0604020202020204" pitchFamily="34" charset="0"/>
              <a:buChar char="•"/>
            </a:pPr>
            <a:endParaRPr lang="nl-NL" sz="1800" dirty="0" smtClean="0">
              <a:solidFill>
                <a:srgbClr val="4B4643"/>
              </a:solidFill>
              <a:latin typeface="+mn-lt"/>
            </a:endParaRPr>
          </a:p>
          <a:p>
            <a:pPr marL="342900" indent="-342900">
              <a:buFont typeface="Arial" panose="020B0604020202020204" pitchFamily="34" charset="0"/>
              <a:buChar char="•"/>
            </a:pPr>
            <a:endParaRPr lang="nl-NL" sz="1800" dirty="0">
              <a:solidFill>
                <a:srgbClr val="4B4643"/>
              </a:solidFill>
              <a:latin typeface="+mn-lt"/>
            </a:endParaRPr>
          </a:p>
          <a:p>
            <a:pPr marL="342900" indent="-342900">
              <a:buFont typeface="Arial" panose="020B0604020202020204" pitchFamily="34" charset="0"/>
              <a:buChar char="•"/>
            </a:pPr>
            <a:endParaRPr lang="nl-NL" sz="1800" dirty="0" smtClean="0">
              <a:solidFill>
                <a:srgbClr val="4B4643"/>
              </a:solidFill>
              <a:latin typeface="+mn-lt"/>
            </a:endParaRPr>
          </a:p>
          <a:p>
            <a:endParaRPr lang="nl-NL" sz="1800" dirty="0" smtClean="0">
              <a:solidFill>
                <a:srgbClr val="4B4643"/>
              </a:solidFill>
              <a:latin typeface="+mn-lt"/>
            </a:endParaRPr>
          </a:p>
          <a:p>
            <a:endParaRPr lang="nl-NL" sz="1800" dirty="0">
              <a:solidFill>
                <a:srgbClr val="4B4643"/>
              </a:solidFill>
              <a:latin typeface="+mn-lt"/>
            </a:endParaRPr>
          </a:p>
        </p:txBody>
      </p:sp>
      <p:sp>
        <p:nvSpPr>
          <p:cNvPr id="8" name="Rechthoek 7"/>
          <p:cNvSpPr/>
          <p:nvPr/>
        </p:nvSpPr>
        <p:spPr bwMode="auto">
          <a:xfrm>
            <a:off x="-108520" y="260648"/>
            <a:ext cx="8208912" cy="864096"/>
          </a:xfrm>
          <a:prstGeom prst="rect">
            <a:avLst/>
          </a:prstGeom>
          <a:solidFill>
            <a:srgbClr val="4B46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540568" y="404713"/>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WERKEN MET DEZE POWERPOINT</a:t>
            </a:r>
          </a:p>
        </p:txBody>
      </p:sp>
    </p:spTree>
    <p:extLst>
      <p:ext uri="{BB962C8B-B14F-4D97-AF65-F5344CB8AC3E}">
        <p14:creationId xmlns:p14="http://schemas.microsoft.com/office/powerpoint/2010/main" val="2263348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904" y="692696"/>
            <a:ext cx="3420192" cy="4835966"/>
          </a:xfrm>
          <a:prstGeom prst="rect">
            <a:avLst/>
          </a:prstGeom>
        </p:spPr>
      </p:pic>
      <p:sp>
        <p:nvSpPr>
          <p:cNvPr id="6149" name="Rectangle 2"/>
          <p:cNvSpPr>
            <a:spLocks noGrp="1" noChangeArrowheads="1"/>
          </p:cNvSpPr>
          <p:nvPr>
            <p:ph type="title"/>
          </p:nvPr>
        </p:nvSpPr>
        <p:spPr>
          <a:xfrm>
            <a:off x="-828600" y="404664"/>
            <a:ext cx="9865096" cy="1008063"/>
          </a:xfrm>
        </p:spPr>
        <p:txBody>
          <a:bodyPr/>
          <a:lstStyle/>
          <a:p>
            <a:pPr algn="ctr" eaLnBrk="1" hangingPunct="1"/>
            <a:r>
              <a:rPr lang="nl-NL" altLang="nl-NL" sz="2900" b="1" dirty="0" smtClean="0">
                <a:solidFill>
                  <a:schemeClr val="bg1"/>
                </a:solidFill>
                <a:latin typeface="+mn-lt"/>
              </a:rPr>
              <a:t>HOE GROOT IS HET LOKALE PROBLEEM?</a:t>
            </a:r>
          </a:p>
        </p:txBody>
      </p:sp>
      <p:sp>
        <p:nvSpPr>
          <p:cNvPr id="8" name="Tekstvak 7"/>
          <p:cNvSpPr txBox="1"/>
          <p:nvPr/>
        </p:nvSpPr>
        <p:spPr>
          <a:xfrm>
            <a:off x="3026686" y="2629361"/>
            <a:ext cx="3096344" cy="938719"/>
          </a:xfrm>
          <a:prstGeom prst="rect">
            <a:avLst/>
          </a:prstGeom>
          <a:noFill/>
        </p:spPr>
        <p:txBody>
          <a:bodyPr wrap="square" rtlCol="0">
            <a:spAutoFit/>
          </a:bodyPr>
          <a:lstStyle/>
          <a:p>
            <a:pPr algn="ctr"/>
            <a:r>
              <a:rPr lang="nl-NL" sz="5500" dirty="0" smtClean="0">
                <a:solidFill>
                  <a:srgbClr val="F77719"/>
                </a:solidFill>
                <a:latin typeface="+mj-lt"/>
              </a:rPr>
              <a:t>16+% </a:t>
            </a:r>
            <a:endParaRPr lang="nl-NL" sz="5500" dirty="0">
              <a:solidFill>
                <a:srgbClr val="F77719"/>
              </a:solidFill>
              <a:latin typeface="+mj-lt"/>
            </a:endParaRPr>
          </a:p>
        </p:txBody>
      </p:sp>
      <p:sp>
        <p:nvSpPr>
          <p:cNvPr id="2" name="Rechthoek 1"/>
          <p:cNvSpPr/>
          <p:nvPr/>
        </p:nvSpPr>
        <p:spPr>
          <a:xfrm>
            <a:off x="1835696" y="4653136"/>
            <a:ext cx="5472608" cy="1384995"/>
          </a:xfrm>
          <a:prstGeom prst="rect">
            <a:avLst/>
          </a:prstGeom>
        </p:spPr>
        <p:txBody>
          <a:bodyPr wrap="square">
            <a:spAutoFit/>
          </a:bodyPr>
          <a:lstStyle/>
          <a:p>
            <a:pPr algn="ctr"/>
            <a:r>
              <a:rPr lang="nl-NL" sz="2800" b="1" dirty="0">
                <a:solidFill>
                  <a:srgbClr val="F77719"/>
                </a:solidFill>
                <a:latin typeface="+mn-lt"/>
              </a:rPr>
              <a:t>VAN DE VOLWASSEN INWONERS IN </a:t>
            </a:r>
            <a:r>
              <a:rPr lang="nl-NL" sz="2800" b="1" dirty="0" smtClean="0">
                <a:solidFill>
                  <a:srgbClr val="F77719"/>
                </a:solidFill>
                <a:latin typeface="+mn-lt"/>
              </a:rPr>
              <a:t>VENLO </a:t>
            </a:r>
            <a:r>
              <a:rPr lang="nl-NL" sz="2800" b="1" dirty="0">
                <a:solidFill>
                  <a:srgbClr val="F77719"/>
                </a:solidFill>
                <a:latin typeface="+mn-lt"/>
              </a:rPr>
              <a:t>IS LAAGGELETTERD</a:t>
            </a:r>
          </a:p>
        </p:txBody>
      </p:sp>
    </p:spTree>
    <p:extLst>
      <p:ext uri="{BB962C8B-B14F-4D97-AF65-F5344CB8AC3E}">
        <p14:creationId xmlns:p14="http://schemas.microsoft.com/office/powerpoint/2010/main" val="673339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79" y="1693171"/>
            <a:ext cx="6048476" cy="363272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455" y="1509471"/>
            <a:ext cx="1561905" cy="5015873"/>
          </a:xfrm>
          <a:prstGeom prst="rect">
            <a:avLst/>
          </a:prstGeom>
        </p:spPr>
      </p:pic>
      <p:sp>
        <p:nvSpPr>
          <p:cNvPr id="4" name="Rechthoek 3"/>
          <p:cNvSpPr/>
          <p:nvPr/>
        </p:nvSpPr>
        <p:spPr>
          <a:xfrm>
            <a:off x="683568" y="2276872"/>
            <a:ext cx="5302605" cy="410369"/>
          </a:xfrm>
          <a:prstGeom prst="rect">
            <a:avLst/>
          </a:prstGeom>
        </p:spPr>
        <p:txBody>
          <a:bodyPr wrap="none">
            <a:spAutoFit/>
          </a:bodyPr>
          <a:lstStyle/>
          <a:p>
            <a:r>
              <a:rPr lang="nl-NL" sz="3000" b="1" baseline="30000" dirty="0" smtClean="0">
                <a:solidFill>
                  <a:srgbClr val="F77719"/>
                </a:solidFill>
                <a:latin typeface="+mn-lt"/>
              </a:rPr>
              <a:t>‘DAT FORMULIER VUL IK THUIS WEL IN’</a:t>
            </a:r>
            <a:endParaRPr lang="nl-NL" sz="3000" b="1" baseline="30000" dirty="0">
              <a:solidFill>
                <a:srgbClr val="F77719"/>
              </a:solidFill>
              <a:latin typeface="+mn-lt"/>
            </a:endParaRPr>
          </a:p>
        </p:txBody>
      </p:sp>
      <p:sp>
        <p:nvSpPr>
          <p:cNvPr id="5" name="Rechthoek 4"/>
          <p:cNvSpPr/>
          <p:nvPr/>
        </p:nvSpPr>
        <p:spPr>
          <a:xfrm>
            <a:off x="1744045" y="2747972"/>
            <a:ext cx="3849002" cy="502702"/>
          </a:xfrm>
          <a:prstGeom prst="rect">
            <a:avLst/>
          </a:prstGeom>
        </p:spPr>
        <p:txBody>
          <a:bodyPr wrap="none">
            <a:spAutoFit/>
          </a:bodyPr>
          <a:lstStyle/>
          <a:p>
            <a:r>
              <a:rPr lang="nl-NL" sz="4000" baseline="30000" dirty="0">
                <a:solidFill>
                  <a:srgbClr val="4B4643"/>
                </a:solidFill>
                <a:latin typeface="+mn-lt"/>
              </a:rPr>
              <a:t>‘Ik schrijf zo onleesbaar’</a:t>
            </a:r>
          </a:p>
        </p:txBody>
      </p:sp>
      <p:sp>
        <p:nvSpPr>
          <p:cNvPr id="6" name="Rechthoek 5"/>
          <p:cNvSpPr/>
          <p:nvPr/>
        </p:nvSpPr>
        <p:spPr>
          <a:xfrm>
            <a:off x="733014" y="3326200"/>
            <a:ext cx="4921797" cy="502702"/>
          </a:xfrm>
          <a:prstGeom prst="rect">
            <a:avLst/>
          </a:prstGeom>
        </p:spPr>
        <p:txBody>
          <a:bodyPr wrap="none">
            <a:spAutoFit/>
          </a:bodyPr>
          <a:lstStyle/>
          <a:p>
            <a:r>
              <a:rPr lang="nl-NL" sz="4000" b="1" baseline="30000" dirty="0">
                <a:solidFill>
                  <a:srgbClr val="4B4643"/>
                </a:solidFill>
                <a:latin typeface="+mj-lt"/>
              </a:rPr>
              <a:t>‘Ik ben mijn bril vergeten’</a:t>
            </a:r>
          </a:p>
        </p:txBody>
      </p:sp>
      <p:sp>
        <p:nvSpPr>
          <p:cNvPr id="10" name="Rechthoek 9"/>
          <p:cNvSpPr/>
          <p:nvPr/>
        </p:nvSpPr>
        <p:spPr>
          <a:xfrm>
            <a:off x="699700" y="3904857"/>
            <a:ext cx="5086649" cy="379591"/>
          </a:xfrm>
          <a:prstGeom prst="rect">
            <a:avLst/>
          </a:prstGeom>
        </p:spPr>
        <p:txBody>
          <a:bodyPr wrap="none">
            <a:spAutoFit/>
          </a:bodyPr>
          <a:lstStyle/>
          <a:p>
            <a:r>
              <a:rPr lang="nl-NL" sz="2800" b="1" baseline="30000" dirty="0" smtClean="0">
                <a:solidFill>
                  <a:srgbClr val="F77719"/>
                </a:solidFill>
                <a:latin typeface="+mn-lt"/>
              </a:rPr>
              <a:t>‘DIE BIJSLUITERS ZIJN ZO INGEWIKKELD’</a:t>
            </a:r>
            <a:endParaRPr lang="nl-NL" sz="2800" b="1" baseline="30000" dirty="0">
              <a:solidFill>
                <a:srgbClr val="F77719"/>
              </a:solidFill>
              <a:latin typeface="+mn-lt"/>
            </a:endParaRPr>
          </a:p>
        </p:txBody>
      </p:sp>
      <p:sp>
        <p:nvSpPr>
          <p:cNvPr id="15" name="Rechthoek 14"/>
          <p:cNvSpPr/>
          <p:nvPr/>
        </p:nvSpPr>
        <p:spPr>
          <a:xfrm>
            <a:off x="1364000" y="4448919"/>
            <a:ext cx="3751796" cy="564257"/>
          </a:xfrm>
          <a:prstGeom prst="rect">
            <a:avLst/>
          </a:prstGeom>
        </p:spPr>
        <p:txBody>
          <a:bodyPr wrap="none">
            <a:spAutoFit/>
          </a:bodyPr>
          <a:lstStyle/>
          <a:p>
            <a:r>
              <a:rPr lang="nl-NL" sz="4600" b="1" baseline="30000" dirty="0">
                <a:solidFill>
                  <a:srgbClr val="4B4643"/>
                </a:solidFill>
                <a:latin typeface="+mn-lt"/>
              </a:rPr>
              <a:t>‘Ik ben woordblind’</a:t>
            </a:r>
          </a:p>
        </p:txBody>
      </p:sp>
      <p:sp>
        <p:nvSpPr>
          <p:cNvPr id="14" name="Rechthoek 13"/>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2"/>
          <p:cNvSpPr txBox="1">
            <a:spLocks noChangeArrowheads="1"/>
          </p:cNvSpPr>
          <p:nvPr/>
        </p:nvSpPr>
        <p:spPr bwMode="auto">
          <a:xfrm>
            <a:off x="162333" y="404713"/>
            <a:ext cx="772203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LAAGGELETTERDHEID IN BEELD</a:t>
            </a:r>
          </a:p>
        </p:txBody>
      </p:sp>
    </p:spTree>
    <p:extLst>
      <p:ext uri="{BB962C8B-B14F-4D97-AF65-F5344CB8AC3E}">
        <p14:creationId xmlns:p14="http://schemas.microsoft.com/office/powerpoint/2010/main" val="2324190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7740352" y="5229200"/>
            <a:ext cx="1008112" cy="1145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 name="RiZqYgQPyRo"/>
          <p:cNvPicPr>
            <a:picLocks noRot="1" noChangeAspect="1"/>
          </p:cNvPicPr>
          <p:nvPr>
            <a:videoFile r:link="rId1"/>
          </p:nvPr>
        </p:nvPicPr>
        <p:blipFill>
          <a:blip r:embed="rId4"/>
          <a:stretch>
            <a:fillRect/>
          </a:stretch>
        </p:blipFill>
        <p:spPr>
          <a:xfrm>
            <a:off x="1082565" y="2060848"/>
            <a:ext cx="6978870" cy="3925614"/>
          </a:xfrm>
          <a:prstGeom prst="rect">
            <a:avLst/>
          </a:prstGeom>
        </p:spPr>
      </p:pic>
      <p:sp>
        <p:nvSpPr>
          <p:cNvPr id="3" name="Rechthoek 2"/>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2"/>
          <p:cNvSpPr txBox="1">
            <a:spLocks noChangeArrowheads="1"/>
          </p:cNvSpPr>
          <p:nvPr/>
        </p:nvSpPr>
        <p:spPr bwMode="auto">
          <a:xfrm>
            <a:off x="467544" y="404713"/>
            <a:ext cx="712879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EEN PERSOONLIJK VERHAAL</a:t>
            </a:r>
          </a:p>
        </p:txBody>
      </p:sp>
    </p:spTree>
    <p:extLst>
      <p:ext uri="{BB962C8B-B14F-4D97-AF65-F5344CB8AC3E}">
        <p14:creationId xmlns:p14="http://schemas.microsoft.com/office/powerpoint/2010/main" val="387919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683568" y="1556792"/>
            <a:ext cx="7776864" cy="5632311"/>
          </a:xfrm>
          <a:prstGeom prst="rect">
            <a:avLst/>
          </a:prstGeom>
        </p:spPr>
        <p:txBody>
          <a:bodyPr wrap="square">
            <a:spAutoFit/>
          </a:bodyPr>
          <a:lstStyle/>
          <a:p>
            <a:pPr marL="342900" indent="-342900">
              <a:buFont typeface="Arial" panose="020B0604020202020204" pitchFamily="34" charset="0"/>
              <a:buChar char="•"/>
            </a:pPr>
            <a:r>
              <a:rPr lang="nl-NL" sz="1800" dirty="0" smtClean="0">
                <a:solidFill>
                  <a:srgbClr val="4B4643"/>
                </a:solidFill>
                <a:latin typeface="+mn-lt"/>
              </a:rPr>
              <a:t>De volgende dia’s maken inzichtelijk wat de impact van laaggeletterdheid is op iemands persoonlijk leven en de samenleving als geheel. Er zijn twee varianten ontwikkeld waartussen je kunt kiezen: </a:t>
            </a:r>
          </a:p>
          <a:p>
            <a:pPr marL="342900" indent="-342900">
              <a:buFont typeface="Arial" panose="020B0604020202020204" pitchFamily="34" charset="0"/>
              <a:buChar char="•"/>
            </a:pPr>
            <a:endParaRPr lang="nl-NL" sz="1800" dirty="0">
              <a:solidFill>
                <a:srgbClr val="4B4643"/>
              </a:solidFill>
              <a:latin typeface="+mn-lt"/>
            </a:endParaRPr>
          </a:p>
          <a:p>
            <a:pPr marL="342900" indent="-342900">
              <a:buFont typeface="Arial" panose="020B0604020202020204" pitchFamily="34" charset="0"/>
              <a:buChar char="•"/>
            </a:pPr>
            <a:r>
              <a:rPr lang="nl-NL" sz="1800" dirty="0" smtClean="0">
                <a:solidFill>
                  <a:srgbClr val="4B4643"/>
                </a:solidFill>
                <a:latin typeface="+mn-lt"/>
              </a:rPr>
              <a:t>De eerste variant (kortere versie) toont de neerwaartse slinger op verschillende levensdomeinen met daaraan gekoppeld de bijbehorende cijfers in één dia (dia 13).  </a:t>
            </a:r>
          </a:p>
          <a:p>
            <a:pPr marL="342900" indent="-342900">
              <a:buFont typeface="Arial" panose="020B0604020202020204" pitchFamily="34" charset="0"/>
              <a:buChar char="•"/>
            </a:pPr>
            <a:endParaRPr lang="nl-NL" sz="1800" dirty="0">
              <a:solidFill>
                <a:srgbClr val="4B4643"/>
              </a:solidFill>
              <a:latin typeface="+mn-lt"/>
            </a:endParaRPr>
          </a:p>
          <a:p>
            <a:pPr marL="342900" indent="-342900">
              <a:buFont typeface="Arial" panose="020B0604020202020204" pitchFamily="34" charset="0"/>
              <a:buChar char="•"/>
            </a:pPr>
            <a:r>
              <a:rPr lang="nl-NL" sz="1800" dirty="0" smtClean="0">
                <a:solidFill>
                  <a:srgbClr val="4B4643"/>
                </a:solidFill>
                <a:latin typeface="+mn-lt"/>
              </a:rPr>
              <a:t>De tweede variant (uitgebreidere versie) toont de cijfers op de verschillende levensdomeinen verspreid over meerdere dia’s (dia’s 14 t/m 18).   </a:t>
            </a:r>
          </a:p>
          <a:p>
            <a:pPr marL="342900" indent="-342900">
              <a:buFont typeface="Arial" panose="020B0604020202020204" pitchFamily="34" charset="0"/>
              <a:buChar char="•"/>
            </a:pPr>
            <a:endParaRPr lang="nl-NL" sz="1800" dirty="0">
              <a:solidFill>
                <a:srgbClr val="4B4643"/>
              </a:solidFill>
              <a:latin typeface="+mn-lt"/>
            </a:endParaRPr>
          </a:p>
          <a:p>
            <a:pPr marL="342900" indent="-342900">
              <a:buFont typeface="Arial" panose="020B0604020202020204" pitchFamily="34" charset="0"/>
              <a:buChar char="•"/>
            </a:pPr>
            <a:r>
              <a:rPr lang="nl-NL" sz="1800" dirty="0" smtClean="0">
                <a:solidFill>
                  <a:srgbClr val="4B4643"/>
                </a:solidFill>
                <a:latin typeface="+mn-lt"/>
              </a:rPr>
              <a:t>Afhankelijk van met wie je spreekt en hoe lang je de tijd hebt voor de presentatie kun je kiezen voor de korte variant of de uitgebreidere variant.</a:t>
            </a:r>
          </a:p>
          <a:p>
            <a:pPr marL="342900" indent="-342900">
              <a:buFont typeface="Arial" panose="020B0604020202020204" pitchFamily="34" charset="0"/>
              <a:buChar char="•"/>
            </a:pPr>
            <a:endParaRPr lang="nl-NL" sz="1800" dirty="0">
              <a:solidFill>
                <a:srgbClr val="4B4643"/>
              </a:solidFill>
              <a:latin typeface="+mn-lt"/>
            </a:endParaRPr>
          </a:p>
          <a:p>
            <a:endParaRPr lang="nl-NL" sz="1800" dirty="0" smtClean="0">
              <a:solidFill>
                <a:srgbClr val="FF0000"/>
              </a:solidFill>
              <a:latin typeface="+mn-lt"/>
            </a:endParaRPr>
          </a:p>
          <a:p>
            <a:r>
              <a:rPr lang="nl-NL" sz="1800" dirty="0" smtClean="0">
                <a:solidFill>
                  <a:srgbClr val="FF0000"/>
                </a:solidFill>
                <a:latin typeface="+mn-lt"/>
              </a:rPr>
              <a:t>Reminder: deze dia voor gebruik verwijderen</a:t>
            </a:r>
            <a:r>
              <a:rPr lang="nl-NL" sz="1800" dirty="0" smtClean="0">
                <a:solidFill>
                  <a:srgbClr val="4B4643"/>
                </a:solidFill>
                <a:latin typeface="TheMix B5 Plain" pitchFamily="50" charset="0"/>
              </a:rPr>
              <a:t/>
            </a:r>
            <a:br>
              <a:rPr lang="nl-NL" sz="1800" dirty="0" smtClean="0">
                <a:solidFill>
                  <a:srgbClr val="4B4643"/>
                </a:solidFill>
                <a:latin typeface="TheMix B5 Plain" pitchFamily="50" charset="0"/>
              </a:rPr>
            </a:br>
            <a:endParaRPr lang="nl-NL" sz="1800" dirty="0" smtClean="0">
              <a:solidFill>
                <a:srgbClr val="4B4643"/>
              </a:solidFill>
              <a:latin typeface="TheMix B5 Plain" pitchFamily="50" charset="0"/>
            </a:endParaRPr>
          </a:p>
          <a:p>
            <a:pPr marL="342900" indent="-342900">
              <a:buFont typeface="Arial" panose="020B0604020202020204" pitchFamily="34" charset="0"/>
              <a:buChar char="•"/>
            </a:pPr>
            <a:endParaRPr lang="nl-NL" sz="1800" dirty="0">
              <a:solidFill>
                <a:srgbClr val="4B4643"/>
              </a:solidFill>
              <a:latin typeface="TheMix B5 Plain" pitchFamily="50" charset="0"/>
            </a:endParaRPr>
          </a:p>
        </p:txBody>
      </p:sp>
      <p:sp>
        <p:nvSpPr>
          <p:cNvPr id="10" name="Rechthoek 9"/>
          <p:cNvSpPr/>
          <p:nvPr/>
        </p:nvSpPr>
        <p:spPr bwMode="auto">
          <a:xfrm>
            <a:off x="7570614" y="5422002"/>
            <a:ext cx="1152128"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hthoek 5"/>
          <p:cNvSpPr/>
          <p:nvPr/>
        </p:nvSpPr>
        <p:spPr bwMode="auto">
          <a:xfrm>
            <a:off x="-108520" y="260648"/>
            <a:ext cx="8208912" cy="864096"/>
          </a:xfrm>
          <a:prstGeom prst="rect">
            <a:avLst/>
          </a:prstGeom>
          <a:solidFill>
            <a:srgbClr val="4B46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le 2"/>
          <p:cNvSpPr txBox="1">
            <a:spLocks noChangeArrowheads="1"/>
          </p:cNvSpPr>
          <p:nvPr/>
        </p:nvSpPr>
        <p:spPr bwMode="auto">
          <a:xfrm>
            <a:off x="-540568" y="404713"/>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WERKEN MET DEZE POWERPOINT</a:t>
            </a:r>
          </a:p>
        </p:txBody>
      </p:sp>
    </p:spTree>
    <p:extLst>
      <p:ext uri="{BB962C8B-B14F-4D97-AF65-F5344CB8AC3E}">
        <p14:creationId xmlns:p14="http://schemas.microsoft.com/office/powerpoint/2010/main" val="1572837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7596336" y="5360765"/>
            <a:ext cx="1152128"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2" y="44624"/>
            <a:ext cx="9576048" cy="6772570"/>
          </a:xfrm>
          <a:prstGeom prst="rect">
            <a:avLst/>
          </a:prstGeom>
        </p:spPr>
      </p:pic>
      <p:sp>
        <p:nvSpPr>
          <p:cNvPr id="10" name="Afgeronde rechthoek 9"/>
          <p:cNvSpPr/>
          <p:nvPr/>
        </p:nvSpPr>
        <p:spPr bwMode="auto">
          <a:xfrm>
            <a:off x="323528" y="3140968"/>
            <a:ext cx="2952328" cy="3515941"/>
          </a:xfrm>
          <a:prstGeom prst="round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Tekstvak 10"/>
          <p:cNvSpPr txBox="1"/>
          <p:nvPr/>
        </p:nvSpPr>
        <p:spPr>
          <a:xfrm>
            <a:off x="467544" y="3486810"/>
            <a:ext cx="2736304" cy="3277820"/>
          </a:xfrm>
          <a:prstGeom prst="rect">
            <a:avLst/>
          </a:prstGeom>
          <a:noFill/>
        </p:spPr>
        <p:txBody>
          <a:bodyPr wrap="square" rtlCol="0">
            <a:spAutoFit/>
          </a:bodyPr>
          <a:lstStyle/>
          <a:p>
            <a:r>
              <a:rPr lang="nl-NL" sz="1700" b="1" dirty="0" smtClean="0">
                <a:solidFill>
                  <a:schemeClr val="bg1"/>
                </a:solidFill>
                <a:latin typeface="+mn-lt"/>
              </a:rPr>
              <a:t>&gt; doen minder </a:t>
            </a:r>
            <a:br>
              <a:rPr lang="nl-NL" sz="1700" b="1" dirty="0" smtClean="0">
                <a:solidFill>
                  <a:schemeClr val="bg1"/>
                </a:solidFill>
                <a:latin typeface="+mn-lt"/>
              </a:rPr>
            </a:br>
            <a:r>
              <a:rPr lang="nl-NL" sz="1700" b="1" dirty="0" smtClean="0">
                <a:solidFill>
                  <a:schemeClr val="bg1"/>
                </a:solidFill>
                <a:latin typeface="+mn-lt"/>
              </a:rPr>
              <a:t>   vrijwilligerswerk</a:t>
            </a:r>
            <a:br>
              <a:rPr lang="nl-NL" sz="1700" b="1" dirty="0" smtClean="0">
                <a:solidFill>
                  <a:schemeClr val="bg1"/>
                </a:solidFill>
                <a:latin typeface="+mn-lt"/>
              </a:rPr>
            </a:br>
            <a:r>
              <a:rPr lang="nl-NL" sz="1700" b="1" dirty="0" smtClean="0">
                <a:solidFill>
                  <a:schemeClr val="bg1"/>
                </a:solidFill>
                <a:latin typeface="+mn-lt"/>
              </a:rPr>
              <a:t/>
            </a:r>
            <a:br>
              <a:rPr lang="nl-NL" sz="1700" b="1" dirty="0" smtClean="0">
                <a:solidFill>
                  <a:schemeClr val="bg1"/>
                </a:solidFill>
                <a:latin typeface="+mn-lt"/>
              </a:rPr>
            </a:br>
            <a:r>
              <a:rPr lang="nl-NL" sz="1700" b="1" dirty="0" smtClean="0">
                <a:solidFill>
                  <a:schemeClr val="bg1"/>
                </a:solidFill>
                <a:latin typeface="+mn-lt"/>
              </a:rPr>
              <a:t>&gt; hebben minder sociale   </a:t>
            </a:r>
          </a:p>
          <a:p>
            <a:r>
              <a:rPr lang="nl-NL" sz="1700" b="1" dirty="0">
                <a:solidFill>
                  <a:schemeClr val="bg1"/>
                </a:solidFill>
                <a:latin typeface="+mn-lt"/>
              </a:rPr>
              <a:t> </a:t>
            </a:r>
            <a:r>
              <a:rPr lang="nl-NL" sz="1700" b="1" dirty="0" smtClean="0">
                <a:solidFill>
                  <a:schemeClr val="bg1"/>
                </a:solidFill>
                <a:latin typeface="+mn-lt"/>
              </a:rPr>
              <a:t>  contacten</a:t>
            </a:r>
          </a:p>
          <a:p>
            <a:r>
              <a:rPr lang="nl-NL" sz="1700" b="1" dirty="0" smtClean="0">
                <a:solidFill>
                  <a:schemeClr val="bg1"/>
                </a:solidFill>
                <a:latin typeface="+mn-lt"/>
              </a:rPr>
              <a:t/>
            </a:r>
            <a:br>
              <a:rPr lang="nl-NL" sz="1700" b="1" dirty="0" smtClean="0">
                <a:solidFill>
                  <a:schemeClr val="bg1"/>
                </a:solidFill>
                <a:latin typeface="+mn-lt"/>
              </a:rPr>
            </a:br>
            <a:r>
              <a:rPr lang="nl-NL" sz="1700" b="1" dirty="0" smtClean="0">
                <a:solidFill>
                  <a:schemeClr val="bg1"/>
                </a:solidFill>
                <a:latin typeface="+mn-lt"/>
              </a:rPr>
              <a:t>&gt; hebben vaker   </a:t>
            </a:r>
          </a:p>
          <a:p>
            <a:r>
              <a:rPr lang="nl-NL" sz="1700" b="1" dirty="0">
                <a:solidFill>
                  <a:schemeClr val="bg1"/>
                </a:solidFill>
                <a:latin typeface="+mn-lt"/>
              </a:rPr>
              <a:t> </a:t>
            </a:r>
            <a:r>
              <a:rPr lang="nl-NL" sz="1700" b="1" dirty="0" smtClean="0">
                <a:solidFill>
                  <a:schemeClr val="bg1"/>
                </a:solidFill>
                <a:latin typeface="+mn-lt"/>
              </a:rPr>
              <a:t>  schulden dan  </a:t>
            </a:r>
          </a:p>
          <a:p>
            <a:r>
              <a:rPr lang="nl-NL" sz="1700" b="1" dirty="0">
                <a:solidFill>
                  <a:schemeClr val="bg1"/>
                </a:solidFill>
                <a:latin typeface="+mn-lt"/>
              </a:rPr>
              <a:t> </a:t>
            </a:r>
            <a:r>
              <a:rPr lang="nl-NL" sz="1700" b="1" dirty="0" smtClean="0">
                <a:solidFill>
                  <a:schemeClr val="bg1"/>
                </a:solidFill>
                <a:latin typeface="+mn-lt"/>
              </a:rPr>
              <a:t>  gemiddeld</a:t>
            </a:r>
            <a:br>
              <a:rPr lang="nl-NL" sz="1700" b="1" dirty="0" smtClean="0">
                <a:solidFill>
                  <a:schemeClr val="bg1"/>
                </a:solidFill>
                <a:latin typeface="+mn-lt"/>
              </a:rPr>
            </a:br>
            <a:r>
              <a:rPr lang="nl-NL" sz="1700" b="1" dirty="0" smtClean="0">
                <a:solidFill>
                  <a:schemeClr val="bg1"/>
                </a:solidFill>
                <a:latin typeface="+mn-lt"/>
              </a:rPr>
              <a:t/>
            </a:r>
            <a:br>
              <a:rPr lang="nl-NL" sz="1700" b="1" dirty="0" smtClean="0">
                <a:solidFill>
                  <a:schemeClr val="bg1"/>
                </a:solidFill>
                <a:latin typeface="+mn-lt"/>
              </a:rPr>
            </a:br>
            <a:r>
              <a:rPr lang="nl-NL" sz="1700" b="1" dirty="0" smtClean="0">
                <a:solidFill>
                  <a:schemeClr val="bg1"/>
                </a:solidFill>
                <a:latin typeface="+mn-lt"/>
              </a:rPr>
              <a:t>&gt; zijn minder gelukkig</a:t>
            </a:r>
            <a:r>
              <a:rPr lang="nl-NL" sz="2000" dirty="0" smtClean="0">
                <a:solidFill>
                  <a:schemeClr val="bg1"/>
                </a:solidFill>
                <a:latin typeface="TheMix B5 Plain" pitchFamily="50" charset="0"/>
              </a:rPr>
              <a:t/>
            </a:r>
            <a:br>
              <a:rPr lang="nl-NL" sz="2000" dirty="0" smtClean="0">
                <a:solidFill>
                  <a:schemeClr val="bg1"/>
                </a:solidFill>
                <a:latin typeface="TheMix B5 Plain" pitchFamily="50" charset="0"/>
              </a:rPr>
            </a:br>
            <a:endParaRPr lang="nl-NL" sz="2000" dirty="0">
              <a:solidFill>
                <a:schemeClr val="bg1"/>
              </a:solidFill>
              <a:latin typeface="TheMix B5 Plain" pitchFamily="50" charset="0"/>
            </a:endParaRPr>
          </a:p>
        </p:txBody>
      </p:sp>
    </p:spTree>
    <p:extLst>
      <p:ext uri="{BB962C8B-B14F-4D97-AF65-F5344CB8AC3E}">
        <p14:creationId xmlns:p14="http://schemas.microsoft.com/office/powerpoint/2010/main" val="136603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92" y="202352"/>
            <a:ext cx="9144000" cy="6467008"/>
          </a:xfrm>
          <a:prstGeom prst="rect">
            <a:avLst/>
          </a:prstGeom>
        </p:spPr>
      </p:pic>
      <p:sp>
        <p:nvSpPr>
          <p:cNvPr id="20" name="Tekstvak 19"/>
          <p:cNvSpPr txBox="1"/>
          <p:nvPr/>
        </p:nvSpPr>
        <p:spPr>
          <a:xfrm>
            <a:off x="1616054" y="648477"/>
            <a:ext cx="2284696" cy="1480538"/>
          </a:xfrm>
          <a:prstGeom prst="rect">
            <a:avLst/>
          </a:prstGeom>
          <a:noFill/>
        </p:spPr>
        <p:txBody>
          <a:bodyPr wrap="square" rtlCol="0">
            <a:spAutoFit/>
          </a:bodyPr>
          <a:lstStyle/>
          <a:p>
            <a:pPr algn="ctr"/>
            <a:r>
              <a:rPr lang="nl-NL" sz="2200" b="1" dirty="0" smtClean="0">
                <a:solidFill>
                  <a:schemeClr val="bg1">
                    <a:lumMod val="95000"/>
                  </a:schemeClr>
                </a:solidFill>
                <a:latin typeface="+mn-lt"/>
              </a:rPr>
              <a:t>1 op de 9 Nederlanders (16 tot 65) is laaggeletterd</a:t>
            </a:r>
            <a:endParaRPr lang="nl-NL" sz="2200" b="1" dirty="0">
              <a:solidFill>
                <a:schemeClr val="bg1">
                  <a:lumMod val="95000"/>
                </a:schemeClr>
              </a:solidFill>
              <a:latin typeface="+mn-lt"/>
            </a:endParaRPr>
          </a:p>
        </p:txBody>
      </p:sp>
      <p:sp>
        <p:nvSpPr>
          <p:cNvPr id="21" name="Tekstvak 20"/>
          <p:cNvSpPr txBox="1"/>
          <p:nvPr/>
        </p:nvSpPr>
        <p:spPr>
          <a:xfrm>
            <a:off x="1619672" y="5156741"/>
            <a:ext cx="2512776" cy="1384995"/>
          </a:xfrm>
          <a:prstGeom prst="rect">
            <a:avLst/>
          </a:prstGeom>
          <a:noFill/>
        </p:spPr>
        <p:txBody>
          <a:bodyPr wrap="square" rtlCol="0">
            <a:spAutoFit/>
          </a:bodyPr>
          <a:lstStyle/>
          <a:p>
            <a:pPr algn="ctr"/>
            <a:r>
              <a:rPr lang="nl-NL" sz="2100" b="1" dirty="0" smtClean="0">
                <a:solidFill>
                  <a:schemeClr val="bg1">
                    <a:lumMod val="95000"/>
                  </a:schemeClr>
                </a:solidFill>
                <a:latin typeface="+mn-lt"/>
              </a:rPr>
              <a:t>Laaggeletterdheid heeft grote impact op het persoonlijk leven</a:t>
            </a:r>
            <a:endParaRPr lang="nl-NL" sz="2100" b="1" dirty="0">
              <a:solidFill>
                <a:schemeClr val="bg1">
                  <a:lumMod val="95000"/>
                </a:schemeClr>
              </a:solidFill>
              <a:latin typeface="+mn-lt"/>
            </a:endParaRPr>
          </a:p>
        </p:txBody>
      </p:sp>
      <p:sp>
        <p:nvSpPr>
          <p:cNvPr id="6" name="Rechthoek 5"/>
          <p:cNvSpPr/>
          <p:nvPr/>
        </p:nvSpPr>
        <p:spPr bwMode="auto">
          <a:xfrm>
            <a:off x="7668344" y="5287045"/>
            <a:ext cx="1080120" cy="11662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6648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685800" y="476672"/>
            <a:ext cx="7773988" cy="1008063"/>
          </a:xfrm>
        </p:spPr>
        <p:txBody>
          <a:bodyPr/>
          <a:lstStyle/>
          <a:p>
            <a:pPr algn="ctr" eaLnBrk="1" hangingPunct="1"/>
            <a:r>
              <a:rPr lang="nl-NL" altLang="nl-NL" sz="3800" dirty="0" smtClean="0">
                <a:latin typeface="TMixExtraBold" pitchFamily="50" charset="0"/>
              </a:rPr>
              <a:t>LAAGGELETTERDHEID IN BEELD</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68" y="2571857"/>
            <a:ext cx="2146032" cy="1714286"/>
          </a:xfrm>
          <a:prstGeom prst="rect">
            <a:avLst/>
          </a:prstGeom>
        </p:spPr>
      </p:pic>
      <p:sp>
        <p:nvSpPr>
          <p:cNvPr id="3" name="Tekstvak 2"/>
          <p:cNvSpPr txBox="1"/>
          <p:nvPr/>
        </p:nvSpPr>
        <p:spPr>
          <a:xfrm>
            <a:off x="4519356" y="3140968"/>
            <a:ext cx="3528392" cy="1077218"/>
          </a:xfrm>
          <a:prstGeom prst="rect">
            <a:avLst/>
          </a:prstGeom>
          <a:noFill/>
        </p:spPr>
        <p:txBody>
          <a:bodyPr wrap="square" rtlCol="0">
            <a:spAutoFit/>
          </a:bodyPr>
          <a:lstStyle/>
          <a:p>
            <a:r>
              <a:rPr lang="nl-NL" sz="3200" b="1" dirty="0" smtClean="0">
                <a:solidFill>
                  <a:srgbClr val="4B4643"/>
                </a:solidFill>
                <a:latin typeface="+mn-lt"/>
              </a:rPr>
              <a:t>43% is werkloos </a:t>
            </a:r>
          </a:p>
          <a:p>
            <a:r>
              <a:rPr lang="nl-NL" sz="3200" b="1" dirty="0" smtClean="0">
                <a:solidFill>
                  <a:srgbClr val="4B4643"/>
                </a:solidFill>
                <a:latin typeface="+mn-lt"/>
              </a:rPr>
              <a:t>of inactief</a:t>
            </a:r>
            <a:endParaRPr lang="nl-NL" sz="3200" b="1" dirty="0">
              <a:solidFill>
                <a:srgbClr val="4B4643"/>
              </a:solidFill>
              <a:latin typeface="+mn-lt"/>
            </a:endParaRPr>
          </a:p>
        </p:txBody>
      </p:sp>
      <p:sp>
        <p:nvSpPr>
          <p:cNvPr id="16" name="Tekstvak 15"/>
          <p:cNvSpPr txBox="1"/>
          <p:nvPr/>
        </p:nvSpPr>
        <p:spPr>
          <a:xfrm>
            <a:off x="4519356" y="3068960"/>
            <a:ext cx="3725052" cy="1569660"/>
          </a:xfrm>
          <a:prstGeom prst="rect">
            <a:avLst/>
          </a:prstGeom>
          <a:noFill/>
        </p:spPr>
        <p:txBody>
          <a:bodyPr wrap="square" rtlCol="0">
            <a:spAutoFit/>
          </a:bodyPr>
          <a:lstStyle/>
          <a:p>
            <a:r>
              <a:rPr lang="nl-NL" sz="3200" b="1" dirty="0" smtClean="0">
                <a:solidFill>
                  <a:srgbClr val="4B4643"/>
                </a:solidFill>
                <a:latin typeface="+mn-lt"/>
              </a:rPr>
              <a:t>Laaggeletterden</a:t>
            </a:r>
            <a:br>
              <a:rPr lang="nl-NL" sz="3200" b="1" dirty="0" smtClean="0">
                <a:solidFill>
                  <a:srgbClr val="4B4643"/>
                </a:solidFill>
                <a:latin typeface="+mn-lt"/>
              </a:rPr>
            </a:br>
            <a:r>
              <a:rPr lang="nl-NL" sz="3200" b="1" dirty="0" smtClean="0">
                <a:solidFill>
                  <a:srgbClr val="4B4643"/>
                </a:solidFill>
                <a:latin typeface="+mn-lt"/>
              </a:rPr>
              <a:t>doen minder vaak</a:t>
            </a:r>
            <a:br>
              <a:rPr lang="nl-NL" sz="3200" b="1" dirty="0" smtClean="0">
                <a:solidFill>
                  <a:srgbClr val="4B4643"/>
                </a:solidFill>
                <a:latin typeface="+mn-lt"/>
              </a:rPr>
            </a:br>
            <a:r>
              <a:rPr lang="nl-NL" sz="3200" b="1" dirty="0" smtClean="0">
                <a:solidFill>
                  <a:srgbClr val="4B4643"/>
                </a:solidFill>
                <a:latin typeface="+mn-lt"/>
              </a:rPr>
              <a:t>vrijwilligerswerk</a:t>
            </a:r>
            <a:endParaRPr lang="nl-NL" sz="3200" b="1" dirty="0">
              <a:solidFill>
                <a:srgbClr val="4B4643"/>
              </a:solidFill>
              <a:latin typeface="+mn-lt"/>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239918"/>
            <a:ext cx="3381578" cy="4781370"/>
          </a:xfrm>
          <a:prstGeom prst="rect">
            <a:avLst/>
          </a:prstGeom>
        </p:spPr>
      </p:pic>
      <p:sp>
        <p:nvSpPr>
          <p:cNvPr id="10" name="Rechthoek 9"/>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162333" y="404713"/>
            <a:ext cx="772203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LAAGGELETTERDHEID IN BEELD</a:t>
            </a:r>
          </a:p>
        </p:txBody>
      </p:sp>
    </p:spTree>
    <p:extLst>
      <p:ext uri="{BB962C8B-B14F-4D97-AF65-F5344CB8AC3E}">
        <p14:creationId xmlns:p14="http://schemas.microsoft.com/office/powerpoint/2010/main" val="5963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4538720" y="2996952"/>
            <a:ext cx="3633680" cy="1569660"/>
          </a:xfrm>
          <a:prstGeom prst="rect">
            <a:avLst/>
          </a:prstGeom>
          <a:noFill/>
        </p:spPr>
        <p:txBody>
          <a:bodyPr wrap="square" rtlCol="0">
            <a:spAutoFit/>
          </a:bodyPr>
          <a:lstStyle/>
          <a:p>
            <a:r>
              <a:rPr lang="nl-NL" sz="3200" b="1" dirty="0" smtClean="0">
                <a:solidFill>
                  <a:srgbClr val="4B4643"/>
                </a:solidFill>
                <a:latin typeface="+mn-lt"/>
              </a:rPr>
              <a:t>Laaggeletterden</a:t>
            </a:r>
            <a:r>
              <a:rPr lang="nl-NL" sz="3200" b="1" dirty="0">
                <a:solidFill>
                  <a:srgbClr val="4B4643"/>
                </a:solidFill>
                <a:latin typeface="+mn-lt"/>
              </a:rPr>
              <a:t> </a:t>
            </a:r>
            <a:r>
              <a:rPr lang="nl-NL" sz="3200" b="1" dirty="0" smtClean="0">
                <a:solidFill>
                  <a:srgbClr val="4B4643"/>
                </a:solidFill>
                <a:latin typeface="+mn-lt"/>
              </a:rPr>
              <a:t>hebben minder sociale contacten</a:t>
            </a:r>
            <a:endParaRPr lang="nl-NL" sz="3200" b="1" dirty="0">
              <a:solidFill>
                <a:srgbClr val="4B4643"/>
              </a:solidFill>
              <a:latin typeface="+mn-lt"/>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806" y="1408844"/>
            <a:ext cx="3211182" cy="4540436"/>
          </a:xfrm>
          <a:prstGeom prst="rect">
            <a:avLst/>
          </a:prstGeom>
        </p:spPr>
      </p:pic>
      <p:sp>
        <p:nvSpPr>
          <p:cNvPr id="6149" name="Rectangle 2"/>
          <p:cNvSpPr>
            <a:spLocks noGrp="1" noChangeArrowheads="1"/>
          </p:cNvSpPr>
          <p:nvPr>
            <p:ph type="title"/>
          </p:nvPr>
        </p:nvSpPr>
        <p:spPr>
          <a:xfrm>
            <a:off x="685800" y="476672"/>
            <a:ext cx="7773988" cy="1008063"/>
          </a:xfrm>
        </p:spPr>
        <p:txBody>
          <a:bodyPr/>
          <a:lstStyle/>
          <a:p>
            <a:pPr algn="ctr" eaLnBrk="1" hangingPunct="1"/>
            <a:r>
              <a:rPr lang="nl-NL" altLang="nl-NL" sz="3800" dirty="0" smtClean="0">
                <a:latin typeface="TMixExtraBold" pitchFamily="50" charset="0"/>
              </a:rPr>
              <a:t>LAAGGELETTERDHEID IN BEELD</a:t>
            </a:r>
          </a:p>
        </p:txBody>
      </p:sp>
      <p:sp>
        <p:nvSpPr>
          <p:cNvPr id="12" name="Tekstvak 11"/>
          <p:cNvSpPr txBox="1"/>
          <p:nvPr/>
        </p:nvSpPr>
        <p:spPr>
          <a:xfrm>
            <a:off x="4572000" y="2996952"/>
            <a:ext cx="3528392" cy="1569660"/>
          </a:xfrm>
          <a:prstGeom prst="rect">
            <a:avLst/>
          </a:prstGeom>
          <a:noFill/>
        </p:spPr>
        <p:txBody>
          <a:bodyPr wrap="square" rtlCol="0">
            <a:spAutoFit/>
          </a:bodyPr>
          <a:lstStyle/>
          <a:p>
            <a:r>
              <a:rPr lang="nl-NL" sz="3200" b="1" dirty="0" smtClean="0">
                <a:solidFill>
                  <a:srgbClr val="4B4643"/>
                </a:solidFill>
                <a:latin typeface="+mn-lt"/>
              </a:rPr>
              <a:t>74% van de laaggeletterden is eenzaam</a:t>
            </a:r>
            <a:endParaRPr lang="nl-NL" sz="3200" b="1" dirty="0">
              <a:solidFill>
                <a:srgbClr val="4B4643"/>
              </a:solidFill>
              <a:latin typeface="+mn-lt"/>
            </a:endParaRPr>
          </a:p>
        </p:txBody>
      </p:sp>
      <p:sp>
        <p:nvSpPr>
          <p:cNvPr id="9" name="Rechthoek 8"/>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2"/>
          <p:cNvSpPr txBox="1">
            <a:spLocks noChangeArrowheads="1"/>
          </p:cNvSpPr>
          <p:nvPr/>
        </p:nvSpPr>
        <p:spPr bwMode="auto">
          <a:xfrm>
            <a:off x="162333" y="404713"/>
            <a:ext cx="772203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LAAGGELETTERDHEID IN BEELD</a:t>
            </a:r>
          </a:p>
        </p:txBody>
      </p:sp>
    </p:spTree>
    <p:extLst>
      <p:ext uri="{BB962C8B-B14F-4D97-AF65-F5344CB8AC3E}">
        <p14:creationId xmlns:p14="http://schemas.microsoft.com/office/powerpoint/2010/main" val="29082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4538720" y="2734407"/>
            <a:ext cx="3528392" cy="2062103"/>
          </a:xfrm>
          <a:prstGeom prst="rect">
            <a:avLst/>
          </a:prstGeom>
          <a:noFill/>
        </p:spPr>
        <p:txBody>
          <a:bodyPr wrap="square" rtlCol="0">
            <a:spAutoFit/>
          </a:bodyPr>
          <a:lstStyle/>
          <a:p>
            <a:r>
              <a:rPr lang="nl-NL" sz="3200" b="1" dirty="0" smtClean="0">
                <a:solidFill>
                  <a:srgbClr val="4B4643"/>
                </a:solidFill>
                <a:latin typeface="+mn-lt"/>
              </a:rPr>
              <a:t>19% leeft tenminste een jaar onder de armoedegrens</a:t>
            </a:r>
            <a:endParaRPr lang="nl-NL" sz="3200" b="1" dirty="0">
              <a:solidFill>
                <a:srgbClr val="4B4643"/>
              </a:solidFill>
              <a:latin typeface="+mn-lt"/>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888" y="1335552"/>
            <a:ext cx="3263018" cy="4613728"/>
          </a:xfrm>
          <a:prstGeom prst="rect">
            <a:avLst/>
          </a:prstGeom>
        </p:spPr>
      </p:pic>
      <p:sp>
        <p:nvSpPr>
          <p:cNvPr id="6149" name="Rectangle 2"/>
          <p:cNvSpPr>
            <a:spLocks noGrp="1" noChangeArrowheads="1"/>
          </p:cNvSpPr>
          <p:nvPr>
            <p:ph type="title"/>
          </p:nvPr>
        </p:nvSpPr>
        <p:spPr>
          <a:xfrm>
            <a:off x="685800" y="476672"/>
            <a:ext cx="7773988" cy="1008063"/>
          </a:xfrm>
        </p:spPr>
        <p:txBody>
          <a:bodyPr/>
          <a:lstStyle/>
          <a:p>
            <a:pPr algn="ctr" eaLnBrk="1" hangingPunct="1"/>
            <a:r>
              <a:rPr lang="nl-NL" altLang="nl-NL" sz="3800" dirty="0" smtClean="0">
                <a:latin typeface="TMixExtraBold" pitchFamily="50" charset="0"/>
              </a:rPr>
              <a:t>LAAGGELETTERDHEID IN BEELD</a:t>
            </a:r>
          </a:p>
        </p:txBody>
      </p:sp>
      <p:sp>
        <p:nvSpPr>
          <p:cNvPr id="13" name="Tekstvak 12"/>
          <p:cNvSpPr txBox="1"/>
          <p:nvPr/>
        </p:nvSpPr>
        <p:spPr>
          <a:xfrm>
            <a:off x="4572000" y="2708920"/>
            <a:ext cx="3528392" cy="2062103"/>
          </a:xfrm>
          <a:prstGeom prst="rect">
            <a:avLst/>
          </a:prstGeom>
          <a:noFill/>
        </p:spPr>
        <p:txBody>
          <a:bodyPr wrap="square" rtlCol="0">
            <a:spAutoFit/>
          </a:bodyPr>
          <a:lstStyle/>
          <a:p>
            <a:r>
              <a:rPr lang="nl-NL" sz="3200" b="1" dirty="0" smtClean="0">
                <a:solidFill>
                  <a:srgbClr val="4B4643"/>
                </a:solidFill>
                <a:latin typeface="+mn-lt"/>
              </a:rPr>
              <a:t>Laaggeletterden</a:t>
            </a:r>
            <a:br>
              <a:rPr lang="nl-NL" sz="3200" b="1" dirty="0" smtClean="0">
                <a:solidFill>
                  <a:srgbClr val="4B4643"/>
                </a:solidFill>
                <a:latin typeface="+mn-lt"/>
              </a:rPr>
            </a:br>
            <a:r>
              <a:rPr lang="nl-NL" sz="3200" b="1" dirty="0" smtClean="0">
                <a:solidFill>
                  <a:srgbClr val="4B4643"/>
                </a:solidFill>
                <a:latin typeface="+mn-lt"/>
              </a:rPr>
              <a:t>zijn 3x zo vaak afhankelijk van een uitkering</a:t>
            </a:r>
            <a:endParaRPr lang="nl-NL" sz="3200" b="1" dirty="0">
              <a:solidFill>
                <a:srgbClr val="4B4643"/>
              </a:solidFill>
              <a:latin typeface="+mn-lt"/>
            </a:endParaRPr>
          </a:p>
        </p:txBody>
      </p:sp>
      <p:sp>
        <p:nvSpPr>
          <p:cNvPr id="9" name="Rechthoek 8"/>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2"/>
          <p:cNvSpPr txBox="1">
            <a:spLocks noChangeArrowheads="1"/>
          </p:cNvSpPr>
          <p:nvPr/>
        </p:nvSpPr>
        <p:spPr bwMode="auto">
          <a:xfrm>
            <a:off x="162333" y="404713"/>
            <a:ext cx="772203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LAAGGELETTERDHEID IN BEELD</a:t>
            </a:r>
          </a:p>
        </p:txBody>
      </p:sp>
    </p:spTree>
    <p:extLst>
      <p:ext uri="{BB962C8B-B14F-4D97-AF65-F5344CB8AC3E}">
        <p14:creationId xmlns:p14="http://schemas.microsoft.com/office/powerpoint/2010/main" val="50067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696" y="1442670"/>
            <a:ext cx="3195280" cy="4517953"/>
          </a:xfrm>
          <a:prstGeom prst="rect">
            <a:avLst/>
          </a:prstGeom>
        </p:spPr>
      </p:pic>
      <p:sp>
        <p:nvSpPr>
          <p:cNvPr id="10" name="Tekstvak 9"/>
          <p:cNvSpPr txBox="1"/>
          <p:nvPr/>
        </p:nvSpPr>
        <p:spPr>
          <a:xfrm>
            <a:off x="4538720" y="2939460"/>
            <a:ext cx="3528392" cy="1569660"/>
          </a:xfrm>
          <a:prstGeom prst="rect">
            <a:avLst/>
          </a:prstGeom>
          <a:noFill/>
        </p:spPr>
        <p:txBody>
          <a:bodyPr wrap="square" rtlCol="0">
            <a:spAutoFit/>
          </a:bodyPr>
          <a:lstStyle/>
          <a:p>
            <a:r>
              <a:rPr lang="nl-NL" sz="3200" b="1" dirty="0" smtClean="0">
                <a:solidFill>
                  <a:srgbClr val="4B4643"/>
                </a:solidFill>
                <a:latin typeface="+mn-lt"/>
              </a:rPr>
              <a:t>Laaggeletterden bezoeken vaker de huisarts</a:t>
            </a:r>
            <a:endParaRPr lang="nl-NL" sz="3200" b="1" dirty="0">
              <a:solidFill>
                <a:srgbClr val="4B4643"/>
              </a:solidFill>
              <a:latin typeface="+mn-lt"/>
            </a:endParaRPr>
          </a:p>
        </p:txBody>
      </p:sp>
      <p:sp>
        <p:nvSpPr>
          <p:cNvPr id="6149" name="Rectangle 2"/>
          <p:cNvSpPr>
            <a:spLocks noGrp="1" noChangeArrowheads="1"/>
          </p:cNvSpPr>
          <p:nvPr>
            <p:ph type="title"/>
          </p:nvPr>
        </p:nvSpPr>
        <p:spPr>
          <a:xfrm>
            <a:off x="685800" y="476672"/>
            <a:ext cx="7773988" cy="1008063"/>
          </a:xfrm>
        </p:spPr>
        <p:txBody>
          <a:bodyPr/>
          <a:lstStyle/>
          <a:p>
            <a:pPr algn="ctr" eaLnBrk="1" hangingPunct="1"/>
            <a:r>
              <a:rPr lang="nl-NL" altLang="nl-NL" sz="3800" dirty="0" smtClean="0">
                <a:latin typeface="TMixExtraBold" pitchFamily="50" charset="0"/>
              </a:rPr>
              <a:t>LAAGGELETTERDHEID IN BEELD</a:t>
            </a:r>
          </a:p>
        </p:txBody>
      </p:sp>
      <p:sp>
        <p:nvSpPr>
          <p:cNvPr id="13" name="Tekstvak 12"/>
          <p:cNvSpPr txBox="1"/>
          <p:nvPr/>
        </p:nvSpPr>
        <p:spPr>
          <a:xfrm>
            <a:off x="4572000" y="2924944"/>
            <a:ext cx="3888432" cy="1569660"/>
          </a:xfrm>
          <a:prstGeom prst="rect">
            <a:avLst/>
          </a:prstGeom>
          <a:noFill/>
        </p:spPr>
        <p:txBody>
          <a:bodyPr wrap="square" rtlCol="0">
            <a:spAutoFit/>
          </a:bodyPr>
          <a:lstStyle/>
          <a:p>
            <a:r>
              <a:rPr lang="nl-NL" sz="3200" b="1" dirty="0" smtClean="0">
                <a:solidFill>
                  <a:srgbClr val="4B4643"/>
                </a:solidFill>
                <a:latin typeface="+mn-lt"/>
              </a:rPr>
              <a:t>Laaggeletterden</a:t>
            </a:r>
            <a:br>
              <a:rPr lang="nl-NL" sz="3200" b="1" dirty="0" smtClean="0">
                <a:solidFill>
                  <a:srgbClr val="4B4643"/>
                </a:solidFill>
                <a:latin typeface="+mn-lt"/>
              </a:rPr>
            </a:br>
            <a:r>
              <a:rPr lang="nl-NL" sz="3200" b="1" dirty="0" smtClean="0">
                <a:solidFill>
                  <a:srgbClr val="4B4643"/>
                </a:solidFill>
                <a:latin typeface="+mn-lt"/>
              </a:rPr>
              <a:t>hebben een groter risico op ziekten</a:t>
            </a:r>
            <a:endParaRPr lang="nl-NL" sz="3200" b="1" dirty="0">
              <a:solidFill>
                <a:srgbClr val="4B4643"/>
              </a:solidFill>
              <a:latin typeface="+mn-lt"/>
            </a:endParaRPr>
          </a:p>
        </p:txBody>
      </p:sp>
      <p:sp>
        <p:nvSpPr>
          <p:cNvPr id="9" name="Rechthoek 8"/>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2"/>
          <p:cNvSpPr txBox="1">
            <a:spLocks noChangeArrowheads="1"/>
          </p:cNvSpPr>
          <p:nvPr/>
        </p:nvSpPr>
        <p:spPr bwMode="auto">
          <a:xfrm>
            <a:off x="162333" y="404713"/>
            <a:ext cx="772203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LAAGGELETTERDHEID IN BEELD</a:t>
            </a:r>
          </a:p>
        </p:txBody>
      </p:sp>
    </p:spTree>
    <p:extLst>
      <p:ext uri="{BB962C8B-B14F-4D97-AF65-F5344CB8AC3E}">
        <p14:creationId xmlns:p14="http://schemas.microsoft.com/office/powerpoint/2010/main" val="41872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bwMode="auto">
          <a:xfrm>
            <a:off x="7596336" y="5301208"/>
            <a:ext cx="1224136"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hthoek 6"/>
          <p:cNvSpPr/>
          <p:nvPr/>
        </p:nvSpPr>
        <p:spPr>
          <a:xfrm>
            <a:off x="683568" y="1556792"/>
            <a:ext cx="7776864" cy="4801314"/>
          </a:xfrm>
          <a:prstGeom prst="rect">
            <a:avLst/>
          </a:prstGeom>
        </p:spPr>
        <p:txBody>
          <a:bodyPr wrap="square">
            <a:spAutoFit/>
          </a:bodyPr>
          <a:lstStyle/>
          <a:p>
            <a:pPr marL="342900" indent="-342900">
              <a:buFont typeface="Arial" panose="020B0604020202020204" pitchFamily="34" charset="0"/>
              <a:buChar char="•"/>
            </a:pPr>
            <a:r>
              <a:rPr lang="nl-NL" sz="1800" dirty="0" smtClean="0">
                <a:solidFill>
                  <a:srgbClr val="4B4643"/>
                </a:solidFill>
              </a:rPr>
              <a:t>De presentatie is op een dusdanige manier ontwikkeld, zo dat je kunt schuiven met de volgorde van de dia’s. Bijvoorbeeld: Als je liever eindigt met de lokale ambitie, kun je deze dia’s naar achteren verplaatsen.</a:t>
            </a:r>
            <a:endParaRPr lang="nl-NL" sz="1800" dirty="0">
              <a:solidFill>
                <a:srgbClr val="4B4643"/>
              </a:solidFill>
            </a:endParaRPr>
          </a:p>
          <a:p>
            <a:endParaRPr lang="nl-NL" sz="1800" dirty="0">
              <a:solidFill>
                <a:srgbClr val="4B4643"/>
              </a:solidFill>
            </a:endParaRPr>
          </a:p>
          <a:p>
            <a:pPr marL="342900" indent="-342900">
              <a:buFont typeface="Arial" panose="020B0604020202020204" pitchFamily="34" charset="0"/>
              <a:buChar char="•"/>
            </a:pPr>
            <a:r>
              <a:rPr lang="nl-NL" sz="1800" dirty="0" smtClean="0">
                <a:solidFill>
                  <a:srgbClr val="4B4643"/>
                </a:solidFill>
              </a:rPr>
              <a:t>De </a:t>
            </a:r>
            <a:r>
              <a:rPr lang="nl-NL" sz="1800" dirty="0">
                <a:solidFill>
                  <a:srgbClr val="4B4643"/>
                </a:solidFill>
              </a:rPr>
              <a:t>dia’s met grijze koppen geven toelichting op de inhoud van de dia’s en dienen te worden verwijderd voor gebruik</a:t>
            </a:r>
            <a:r>
              <a:rPr lang="nl-NL" sz="1800" dirty="0" smtClean="0">
                <a:solidFill>
                  <a:srgbClr val="4B4643"/>
                </a:solidFill>
              </a:rPr>
              <a:t>.</a:t>
            </a:r>
          </a:p>
          <a:p>
            <a:pPr marL="342900" indent="-342900">
              <a:buFont typeface="Arial" panose="020B0604020202020204" pitchFamily="34" charset="0"/>
              <a:buChar char="•"/>
            </a:pPr>
            <a:endParaRPr lang="nl-NL" sz="1800" dirty="0">
              <a:solidFill>
                <a:srgbClr val="4B4643"/>
              </a:solidFill>
            </a:endParaRPr>
          </a:p>
          <a:p>
            <a:pPr marL="342900" indent="-342900">
              <a:buFont typeface="Arial" panose="020B0604020202020204" pitchFamily="34" charset="0"/>
              <a:buChar char="•"/>
            </a:pPr>
            <a:r>
              <a:rPr lang="nl-NL" sz="1800" dirty="0">
                <a:solidFill>
                  <a:srgbClr val="4B4643"/>
                </a:solidFill>
              </a:rPr>
              <a:t>De cijfers in deze PowerPoint zijn voornamelijk afkomstig uit het rapport </a:t>
            </a:r>
            <a:r>
              <a:rPr lang="nl-NL" sz="1800" i="1" dirty="0">
                <a:solidFill>
                  <a:srgbClr val="4B4643"/>
                </a:solidFill>
              </a:rPr>
              <a:t>Leesbevordering in gezinnen met weinig leescultuur </a:t>
            </a:r>
            <a:r>
              <a:rPr lang="nl-NL" sz="1800" dirty="0">
                <a:solidFill>
                  <a:srgbClr val="4B4643"/>
                </a:solidFill>
              </a:rPr>
              <a:t>(2017) van Stichting Lezen. Ook cijfers uit verschillende onderzoeken van Stichting Lezen &amp; Schrijven en Price </a:t>
            </a:r>
            <a:r>
              <a:rPr lang="nl-NL" sz="1800" dirty="0" err="1">
                <a:solidFill>
                  <a:srgbClr val="4B4643"/>
                </a:solidFill>
              </a:rPr>
              <a:t>Waterhouse</a:t>
            </a:r>
            <a:r>
              <a:rPr lang="nl-NL" sz="1800" dirty="0">
                <a:solidFill>
                  <a:srgbClr val="4B4643"/>
                </a:solidFill>
              </a:rPr>
              <a:t> </a:t>
            </a:r>
            <a:r>
              <a:rPr lang="nl-NL" sz="1800" dirty="0" err="1">
                <a:solidFill>
                  <a:srgbClr val="4B4643"/>
                </a:solidFill>
              </a:rPr>
              <a:t>Coopers</a:t>
            </a:r>
            <a:r>
              <a:rPr lang="nl-NL" sz="1800" dirty="0">
                <a:solidFill>
                  <a:srgbClr val="4B4643"/>
                </a:solidFill>
              </a:rPr>
              <a:t> zijn gebruikt</a:t>
            </a:r>
            <a:r>
              <a:rPr lang="nl-NL" sz="1800" dirty="0" smtClean="0">
                <a:solidFill>
                  <a:srgbClr val="4B4643"/>
                </a:solidFill>
              </a:rPr>
              <a:t>.</a:t>
            </a:r>
          </a:p>
          <a:p>
            <a:pPr marL="342900" indent="-342900">
              <a:buFont typeface="Arial" panose="020B0604020202020204" pitchFamily="34" charset="0"/>
              <a:buChar char="•"/>
            </a:pPr>
            <a:endParaRPr lang="nl-NL" sz="1800" dirty="0">
              <a:solidFill>
                <a:srgbClr val="4B4643"/>
              </a:solidFill>
            </a:endParaRPr>
          </a:p>
          <a:p>
            <a:pPr marL="342900" indent="-342900">
              <a:buFont typeface="Arial" panose="020B0604020202020204" pitchFamily="34" charset="0"/>
              <a:buChar char="•"/>
            </a:pPr>
            <a:r>
              <a:rPr lang="nl-NL" sz="1800" dirty="0" smtClean="0">
                <a:solidFill>
                  <a:srgbClr val="4B4643"/>
                </a:solidFill>
              </a:rPr>
              <a:t>Tip: We raden je aan om de presentatie eerst als diavoorstelling te bekijken, voordat je begint met aanpassen en verschuiven. Dit in verband met animaties die verwerkt zijn op de volgende dia’s: </a:t>
            </a:r>
            <a:endParaRPr lang="nl-NL" sz="1800" dirty="0">
              <a:solidFill>
                <a:srgbClr val="4B4643"/>
              </a:solidFill>
            </a:endParaRPr>
          </a:p>
          <a:p>
            <a:pPr marL="342900" indent="-342900">
              <a:buFont typeface="Arial" panose="020B0604020202020204" pitchFamily="34" charset="0"/>
              <a:buChar char="•"/>
            </a:pPr>
            <a:endParaRPr lang="nl-NL" sz="1800" dirty="0">
              <a:solidFill>
                <a:srgbClr val="4B4643"/>
              </a:solidFill>
            </a:endParaRPr>
          </a:p>
        </p:txBody>
      </p:sp>
      <p:sp>
        <p:nvSpPr>
          <p:cNvPr id="8" name="Rechthoek 7"/>
          <p:cNvSpPr/>
          <p:nvPr/>
        </p:nvSpPr>
        <p:spPr bwMode="auto">
          <a:xfrm>
            <a:off x="-108520" y="260648"/>
            <a:ext cx="8208912" cy="864096"/>
          </a:xfrm>
          <a:prstGeom prst="rect">
            <a:avLst/>
          </a:prstGeom>
          <a:solidFill>
            <a:srgbClr val="4B46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540568" y="404713"/>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WERKEN MET DEZE POWERPOINT</a:t>
            </a:r>
          </a:p>
        </p:txBody>
      </p:sp>
    </p:spTree>
    <p:extLst>
      <p:ext uri="{BB962C8B-B14F-4D97-AF65-F5344CB8AC3E}">
        <p14:creationId xmlns:p14="http://schemas.microsoft.com/office/powerpoint/2010/main" val="71271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24" y="333144"/>
            <a:ext cx="8711952" cy="6467008"/>
          </a:xfrm>
          <a:prstGeom prst="rect">
            <a:avLst/>
          </a:prstGeom>
        </p:spPr>
      </p:pic>
      <p:sp>
        <p:nvSpPr>
          <p:cNvPr id="6149" name="Rectangle 2"/>
          <p:cNvSpPr>
            <a:spLocks noGrp="1" noChangeArrowheads="1"/>
          </p:cNvSpPr>
          <p:nvPr>
            <p:ph type="title"/>
          </p:nvPr>
        </p:nvSpPr>
        <p:spPr>
          <a:xfrm>
            <a:off x="685800" y="476672"/>
            <a:ext cx="7773988" cy="1008063"/>
          </a:xfrm>
        </p:spPr>
        <p:txBody>
          <a:bodyPr/>
          <a:lstStyle/>
          <a:p>
            <a:pPr algn="ctr" eaLnBrk="1" hangingPunct="1"/>
            <a:r>
              <a:rPr lang="nl-NL" altLang="nl-NL" sz="3800" dirty="0" smtClean="0">
                <a:latin typeface="TMixExtraBold" pitchFamily="50" charset="0"/>
              </a:rPr>
              <a:t>LAAGGELETTERDHEID IN BEELD</a:t>
            </a:r>
          </a:p>
        </p:txBody>
      </p:sp>
      <p:sp>
        <p:nvSpPr>
          <p:cNvPr id="4" name="Rechthoek 3"/>
          <p:cNvSpPr/>
          <p:nvPr/>
        </p:nvSpPr>
        <p:spPr>
          <a:xfrm>
            <a:off x="480020" y="1795933"/>
            <a:ext cx="8496944" cy="400110"/>
          </a:xfrm>
          <a:prstGeom prst="rect">
            <a:avLst/>
          </a:prstGeom>
        </p:spPr>
        <p:txBody>
          <a:bodyPr wrap="square">
            <a:spAutoFit/>
          </a:bodyPr>
          <a:lstStyle/>
          <a:p>
            <a:r>
              <a:rPr lang="nl-NL" sz="3000" b="1" baseline="30000" dirty="0">
                <a:solidFill>
                  <a:schemeClr val="bg1">
                    <a:lumMod val="95000"/>
                  </a:schemeClr>
                </a:solidFill>
                <a:latin typeface="+mn-lt"/>
              </a:rPr>
              <a:t>Jaarlijkse kosten laaggeletterdheid in Nederland:  ruim één miljard</a:t>
            </a:r>
          </a:p>
        </p:txBody>
      </p:sp>
      <p:sp>
        <p:nvSpPr>
          <p:cNvPr id="5" name="Rechthoek 4"/>
          <p:cNvSpPr/>
          <p:nvPr/>
        </p:nvSpPr>
        <p:spPr>
          <a:xfrm>
            <a:off x="539552" y="2520766"/>
            <a:ext cx="7560840" cy="2708434"/>
          </a:xfrm>
          <a:prstGeom prst="rect">
            <a:avLst/>
          </a:prstGeom>
        </p:spPr>
        <p:txBody>
          <a:bodyPr wrap="square">
            <a:spAutoFit/>
          </a:bodyPr>
          <a:lstStyle/>
          <a:p>
            <a:r>
              <a:rPr lang="nl-NL" sz="3000" b="1" baseline="30000" dirty="0">
                <a:solidFill>
                  <a:srgbClr val="414231"/>
                </a:solidFill>
                <a:latin typeface="+mn-lt"/>
              </a:rPr>
              <a:t>Productiviteit: </a:t>
            </a:r>
            <a:r>
              <a:rPr lang="nl-NL" sz="3000" baseline="30000" dirty="0">
                <a:solidFill>
                  <a:srgbClr val="414231"/>
                </a:solidFill>
                <a:latin typeface="TheMix B5 Plain" pitchFamily="50" charset="0"/>
              </a:rPr>
              <a:t>			     	   	</a:t>
            </a:r>
            <a:r>
              <a:rPr lang="nl-NL" sz="3000" baseline="30000" dirty="0">
                <a:solidFill>
                  <a:srgbClr val="414231"/>
                </a:solidFill>
                <a:latin typeface="+mn-lt"/>
              </a:rPr>
              <a:t> </a:t>
            </a:r>
            <a:r>
              <a:rPr lang="nl-NL" sz="3000" dirty="0" smtClean="0">
                <a:solidFill>
                  <a:srgbClr val="414231"/>
                </a:solidFill>
                <a:latin typeface="+mn-lt"/>
              </a:rPr>
              <a:t> </a:t>
            </a:r>
            <a:r>
              <a:rPr lang="nl-NL" sz="3000" baseline="30000" dirty="0" smtClean="0">
                <a:solidFill>
                  <a:srgbClr val="414231"/>
                </a:solidFill>
                <a:latin typeface="+mn-lt"/>
              </a:rPr>
              <a:t>   </a:t>
            </a:r>
            <a:r>
              <a:rPr lang="nl-NL" sz="4000" baseline="30000" dirty="0">
                <a:solidFill>
                  <a:srgbClr val="414231"/>
                </a:solidFill>
                <a:latin typeface="+mn-lt"/>
              </a:rPr>
              <a:t>652 </a:t>
            </a:r>
            <a:r>
              <a:rPr lang="nl-NL" sz="3000" baseline="30000" dirty="0">
                <a:solidFill>
                  <a:srgbClr val="414231"/>
                </a:solidFill>
                <a:latin typeface="+mn-lt"/>
              </a:rPr>
              <a:t>miljoen</a:t>
            </a:r>
            <a:r>
              <a:rPr lang="nl-NL" sz="3000" baseline="30000" dirty="0">
                <a:solidFill>
                  <a:srgbClr val="414231"/>
                </a:solidFill>
                <a:latin typeface="TheMix B5 Plain" pitchFamily="50" charset="0"/>
              </a:rPr>
              <a:t/>
            </a:r>
            <a:br>
              <a:rPr lang="nl-NL" sz="3000" baseline="30000" dirty="0">
                <a:solidFill>
                  <a:srgbClr val="414231"/>
                </a:solidFill>
                <a:latin typeface="TheMix B5 Plain" pitchFamily="50" charset="0"/>
              </a:rPr>
            </a:br>
            <a:r>
              <a:rPr lang="nl-NL" sz="3000" baseline="30000" dirty="0">
                <a:solidFill>
                  <a:srgbClr val="414231"/>
                </a:solidFill>
                <a:latin typeface="TheMix B5 Plain" pitchFamily="50" charset="0"/>
              </a:rPr>
              <a:t/>
            </a:r>
            <a:br>
              <a:rPr lang="nl-NL" sz="3000" baseline="30000" dirty="0">
                <a:solidFill>
                  <a:srgbClr val="414231"/>
                </a:solidFill>
                <a:latin typeface="TheMix B5 Plain" pitchFamily="50" charset="0"/>
              </a:rPr>
            </a:br>
            <a:r>
              <a:rPr lang="nl-NL" sz="3000" b="1" baseline="30000" dirty="0">
                <a:solidFill>
                  <a:srgbClr val="414231"/>
                </a:solidFill>
                <a:latin typeface="+mn-lt"/>
              </a:rPr>
              <a:t>Zorg: </a:t>
            </a:r>
            <a:r>
              <a:rPr lang="nl-NL" sz="3000" b="1" baseline="30000" dirty="0">
                <a:solidFill>
                  <a:srgbClr val="414231"/>
                </a:solidFill>
                <a:latin typeface="TheMix B5 Plain" pitchFamily="50" charset="0"/>
              </a:rPr>
              <a:t>						      </a:t>
            </a:r>
            <a:r>
              <a:rPr lang="nl-NL" sz="4000" baseline="30000" dirty="0">
                <a:solidFill>
                  <a:srgbClr val="414231"/>
                </a:solidFill>
                <a:latin typeface="+mn-lt"/>
              </a:rPr>
              <a:t>257</a:t>
            </a:r>
            <a:r>
              <a:rPr lang="nl-NL" sz="3000" baseline="30000" dirty="0">
                <a:solidFill>
                  <a:srgbClr val="414231"/>
                </a:solidFill>
                <a:latin typeface="+mn-lt"/>
              </a:rPr>
              <a:t> miljoen</a:t>
            </a:r>
            <a:r>
              <a:rPr lang="nl-NL" sz="3000" b="1" baseline="30000" dirty="0">
                <a:solidFill>
                  <a:srgbClr val="414231"/>
                </a:solidFill>
                <a:latin typeface="TheMix B5 Plain" pitchFamily="50" charset="0"/>
              </a:rPr>
              <a:t/>
            </a:r>
            <a:br>
              <a:rPr lang="nl-NL" sz="3000" b="1" baseline="30000" dirty="0">
                <a:solidFill>
                  <a:srgbClr val="414231"/>
                </a:solidFill>
                <a:latin typeface="TheMix B5 Plain" pitchFamily="50" charset="0"/>
              </a:rPr>
            </a:br>
            <a:r>
              <a:rPr lang="nl-NL" sz="3000" b="1" baseline="30000" dirty="0">
                <a:solidFill>
                  <a:srgbClr val="414231"/>
                </a:solidFill>
                <a:latin typeface="TheMix B5 Plain" pitchFamily="50" charset="0"/>
              </a:rPr>
              <a:t/>
            </a:r>
            <a:br>
              <a:rPr lang="nl-NL" sz="3000" b="1" baseline="30000" dirty="0">
                <a:solidFill>
                  <a:srgbClr val="414231"/>
                </a:solidFill>
                <a:latin typeface="TheMix B5 Plain" pitchFamily="50" charset="0"/>
              </a:rPr>
            </a:br>
            <a:r>
              <a:rPr lang="nl-NL" sz="3000" b="1" baseline="30000" dirty="0">
                <a:solidFill>
                  <a:srgbClr val="414231"/>
                </a:solidFill>
                <a:latin typeface="+mn-lt"/>
              </a:rPr>
              <a:t>Sociale zekerheid: </a:t>
            </a:r>
            <a:r>
              <a:rPr lang="nl-NL" sz="3000" b="1" baseline="30000" dirty="0">
                <a:solidFill>
                  <a:srgbClr val="414231"/>
                </a:solidFill>
                <a:latin typeface="TheMix B5 Plain" pitchFamily="50" charset="0"/>
              </a:rPr>
              <a:t>				      </a:t>
            </a:r>
            <a:r>
              <a:rPr lang="nl-NL" sz="4000" baseline="30000" dirty="0">
                <a:solidFill>
                  <a:srgbClr val="414231"/>
                </a:solidFill>
                <a:latin typeface="+mn-lt"/>
              </a:rPr>
              <a:t>117</a:t>
            </a:r>
            <a:r>
              <a:rPr lang="nl-NL" sz="3000" baseline="30000" dirty="0">
                <a:solidFill>
                  <a:srgbClr val="414231"/>
                </a:solidFill>
                <a:latin typeface="+mn-lt"/>
              </a:rPr>
              <a:t> miljoen</a:t>
            </a:r>
            <a:r>
              <a:rPr lang="nl-NL" sz="3000" b="1" baseline="30000" dirty="0">
                <a:solidFill>
                  <a:srgbClr val="414231"/>
                </a:solidFill>
                <a:latin typeface="TheMix B5 Plain" pitchFamily="50" charset="0"/>
              </a:rPr>
              <a:t/>
            </a:r>
            <a:br>
              <a:rPr lang="nl-NL" sz="3000" b="1" baseline="30000" dirty="0">
                <a:solidFill>
                  <a:srgbClr val="414231"/>
                </a:solidFill>
                <a:latin typeface="TheMix B5 Plain" pitchFamily="50" charset="0"/>
              </a:rPr>
            </a:br>
            <a:r>
              <a:rPr lang="nl-NL" sz="3000" b="1" baseline="30000" dirty="0">
                <a:solidFill>
                  <a:srgbClr val="414231"/>
                </a:solidFill>
                <a:latin typeface="TheMix B5 Plain" pitchFamily="50" charset="0"/>
              </a:rPr>
              <a:t/>
            </a:r>
            <a:br>
              <a:rPr lang="nl-NL" sz="3000" b="1" baseline="30000" dirty="0">
                <a:solidFill>
                  <a:srgbClr val="414231"/>
                </a:solidFill>
                <a:latin typeface="TheMix B5 Plain" pitchFamily="50" charset="0"/>
              </a:rPr>
            </a:br>
            <a:r>
              <a:rPr lang="nl-NL" sz="3000" b="1" baseline="30000" dirty="0">
                <a:solidFill>
                  <a:srgbClr val="414231"/>
                </a:solidFill>
                <a:latin typeface="+mn-lt"/>
              </a:rPr>
              <a:t>Armoede: </a:t>
            </a:r>
            <a:r>
              <a:rPr lang="nl-NL" sz="3000" b="1" baseline="30000" dirty="0">
                <a:solidFill>
                  <a:srgbClr val="414231"/>
                </a:solidFill>
                <a:latin typeface="TheMix B5 Plain" pitchFamily="50" charset="0"/>
              </a:rPr>
              <a:t>					      </a:t>
            </a:r>
            <a:r>
              <a:rPr lang="nl-NL" sz="4000" baseline="30000" dirty="0">
                <a:solidFill>
                  <a:srgbClr val="414231"/>
                </a:solidFill>
                <a:latin typeface="+mn-lt"/>
              </a:rPr>
              <a:t>95</a:t>
            </a:r>
            <a:r>
              <a:rPr lang="nl-NL" sz="3000" baseline="30000" dirty="0">
                <a:solidFill>
                  <a:srgbClr val="414231"/>
                </a:solidFill>
                <a:latin typeface="+mn-lt"/>
              </a:rPr>
              <a:t> miljoen</a:t>
            </a:r>
          </a:p>
        </p:txBody>
      </p:sp>
      <p:sp>
        <p:nvSpPr>
          <p:cNvPr id="9" name="Rechthoek 8"/>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hthoek 2"/>
          <p:cNvSpPr/>
          <p:nvPr/>
        </p:nvSpPr>
        <p:spPr>
          <a:xfrm>
            <a:off x="323528" y="5431344"/>
            <a:ext cx="5904656" cy="923330"/>
          </a:xfrm>
          <a:prstGeom prst="rect">
            <a:avLst/>
          </a:prstGeom>
        </p:spPr>
        <p:txBody>
          <a:bodyPr wrap="square">
            <a:spAutoFit/>
          </a:bodyPr>
          <a:lstStyle/>
          <a:p>
            <a:r>
              <a:rPr lang="nl-NL" sz="1800" dirty="0" smtClean="0">
                <a:solidFill>
                  <a:srgbClr val="4B4643"/>
                </a:solidFill>
                <a:latin typeface="+mn-lt"/>
              </a:rPr>
              <a:t>Bron: Price </a:t>
            </a:r>
            <a:r>
              <a:rPr lang="nl-NL" sz="1800" dirty="0" err="1">
                <a:solidFill>
                  <a:srgbClr val="4B4643"/>
                </a:solidFill>
                <a:latin typeface="+mn-lt"/>
              </a:rPr>
              <a:t>Waterhouse</a:t>
            </a:r>
            <a:r>
              <a:rPr lang="nl-NL" sz="1800" dirty="0">
                <a:solidFill>
                  <a:srgbClr val="4B4643"/>
                </a:solidFill>
                <a:latin typeface="+mn-lt"/>
              </a:rPr>
              <a:t> </a:t>
            </a:r>
            <a:r>
              <a:rPr lang="nl-NL" sz="1800" dirty="0" err="1">
                <a:solidFill>
                  <a:srgbClr val="4B4643"/>
                </a:solidFill>
                <a:latin typeface="+mn-lt"/>
              </a:rPr>
              <a:t>Coopers</a:t>
            </a:r>
            <a:r>
              <a:rPr lang="nl-NL" sz="1800" dirty="0">
                <a:solidFill>
                  <a:srgbClr val="4B4643"/>
                </a:solidFill>
                <a:latin typeface="+mn-lt"/>
              </a:rPr>
              <a:t>. </a:t>
            </a:r>
            <a:endParaRPr lang="nl-NL" sz="1800" dirty="0" smtClean="0">
              <a:solidFill>
                <a:srgbClr val="4B4643"/>
              </a:solidFill>
              <a:latin typeface="+mn-lt"/>
            </a:endParaRPr>
          </a:p>
          <a:p>
            <a:r>
              <a:rPr lang="nl-NL" sz="1800" dirty="0" smtClean="0">
                <a:solidFill>
                  <a:srgbClr val="4B4643"/>
                </a:solidFill>
                <a:latin typeface="+mn-lt"/>
              </a:rPr>
              <a:t>De maatschappelijke </a:t>
            </a:r>
            <a:r>
              <a:rPr lang="nl-NL" sz="1800" dirty="0">
                <a:solidFill>
                  <a:srgbClr val="4B4643"/>
                </a:solidFill>
                <a:latin typeface="+mn-lt"/>
              </a:rPr>
              <a:t>kosten van laaggeletterdheid (2018)</a:t>
            </a:r>
          </a:p>
        </p:txBody>
      </p:sp>
      <p:sp>
        <p:nvSpPr>
          <p:cNvPr id="10" name="Rectangle 2"/>
          <p:cNvSpPr txBox="1">
            <a:spLocks noChangeArrowheads="1"/>
          </p:cNvSpPr>
          <p:nvPr/>
        </p:nvSpPr>
        <p:spPr bwMode="auto">
          <a:xfrm>
            <a:off x="162333" y="404713"/>
            <a:ext cx="772203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LAAGGELETTERDHEID IN BEELD</a:t>
            </a:r>
          </a:p>
        </p:txBody>
      </p:sp>
    </p:spTree>
    <p:extLst>
      <p:ext uri="{BB962C8B-B14F-4D97-AF65-F5344CB8AC3E}">
        <p14:creationId xmlns:p14="http://schemas.microsoft.com/office/powerpoint/2010/main" val="1784318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bwMode="auto">
          <a:xfrm>
            <a:off x="7740352" y="5229200"/>
            <a:ext cx="1008112" cy="1145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 name="6PIIkf_Ve8Y"/>
          <p:cNvPicPr>
            <a:picLocks noGrp="1" noRot="1" noChangeAspect="1"/>
          </p:cNvPicPr>
          <p:nvPr>
            <p:ph idx="1"/>
            <a:videoFile r:link="rId1"/>
          </p:nvPr>
        </p:nvPicPr>
        <p:blipFill>
          <a:blip r:embed="rId4"/>
          <a:stretch>
            <a:fillRect/>
          </a:stretch>
        </p:blipFill>
        <p:spPr>
          <a:xfrm>
            <a:off x="1119116" y="1992778"/>
            <a:ext cx="6905768" cy="3884494"/>
          </a:xfrm>
          <a:prstGeom prst="rect">
            <a:avLst/>
          </a:prstGeom>
        </p:spPr>
      </p:pic>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827584" y="404713"/>
            <a:ext cx="651507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HET LEVEN VAN LISA</a:t>
            </a:r>
          </a:p>
        </p:txBody>
      </p:sp>
    </p:spTree>
    <p:extLst>
      <p:ext uri="{BB962C8B-B14F-4D97-AF65-F5344CB8AC3E}">
        <p14:creationId xmlns:p14="http://schemas.microsoft.com/office/powerpoint/2010/main" val="3290285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642" y="-99392"/>
            <a:ext cx="4776716" cy="6754018"/>
          </a:xfrm>
          <a:prstGeom prst="rect">
            <a:avLst/>
          </a:prstGeom>
        </p:spPr>
      </p:pic>
      <p:sp>
        <p:nvSpPr>
          <p:cNvPr id="8" name="Tekstvak 7"/>
          <p:cNvSpPr txBox="1"/>
          <p:nvPr/>
        </p:nvSpPr>
        <p:spPr>
          <a:xfrm>
            <a:off x="2483893" y="2636912"/>
            <a:ext cx="4176214" cy="1292662"/>
          </a:xfrm>
          <a:prstGeom prst="rect">
            <a:avLst/>
          </a:prstGeom>
          <a:noFill/>
        </p:spPr>
        <p:txBody>
          <a:bodyPr wrap="square" rtlCol="0">
            <a:spAutoFit/>
          </a:bodyPr>
          <a:lstStyle/>
          <a:p>
            <a:pPr algn="ctr"/>
            <a:r>
              <a:rPr lang="nl-NL" sz="2600" b="1" dirty="0" smtClean="0">
                <a:solidFill>
                  <a:srgbClr val="F77719"/>
                </a:solidFill>
                <a:latin typeface="+mn-lt"/>
              </a:rPr>
              <a:t>1 OP DE 9 NEDERLANDERS IS LAAGGELETTERD</a:t>
            </a:r>
            <a:endParaRPr lang="nl-NL" sz="2600" b="1" dirty="0">
              <a:solidFill>
                <a:srgbClr val="F77719"/>
              </a:solidFill>
              <a:latin typeface="+mn-lt"/>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298" y="5356436"/>
            <a:ext cx="6103984" cy="952884"/>
          </a:xfrm>
          <a:prstGeom prst="rect">
            <a:avLst/>
          </a:prstGeom>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298" y="5356436"/>
            <a:ext cx="6103984" cy="952884"/>
          </a:xfrm>
          <a:prstGeom prst="rect">
            <a:avLst/>
          </a:prstGeom>
        </p:spPr>
      </p:pic>
      <p:sp>
        <p:nvSpPr>
          <p:cNvPr id="22" name="Rechthoek 21"/>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3" name="Rectangle 2"/>
          <p:cNvSpPr txBox="1">
            <a:spLocks noChangeArrowheads="1"/>
          </p:cNvSpPr>
          <p:nvPr/>
        </p:nvSpPr>
        <p:spPr bwMode="auto">
          <a:xfrm>
            <a:off x="144016" y="404713"/>
            <a:ext cx="975657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300" b="1" kern="0" dirty="0" smtClean="0">
                <a:solidFill>
                  <a:schemeClr val="bg1"/>
                </a:solidFill>
                <a:latin typeface="+mn-lt"/>
              </a:rPr>
              <a:t>DE CYCLUS VAN LAAGGELETTERDHEID</a:t>
            </a:r>
          </a:p>
        </p:txBody>
      </p:sp>
      <p:sp>
        <p:nvSpPr>
          <p:cNvPr id="15" name="Tekstvak 14"/>
          <p:cNvSpPr txBox="1"/>
          <p:nvPr/>
        </p:nvSpPr>
        <p:spPr>
          <a:xfrm>
            <a:off x="2483768" y="2712402"/>
            <a:ext cx="4176214" cy="1292662"/>
          </a:xfrm>
          <a:prstGeom prst="rect">
            <a:avLst/>
          </a:prstGeom>
          <a:noFill/>
        </p:spPr>
        <p:txBody>
          <a:bodyPr wrap="square" rtlCol="0">
            <a:spAutoFit/>
          </a:bodyPr>
          <a:lstStyle/>
          <a:p>
            <a:pPr algn="ctr"/>
            <a:r>
              <a:rPr lang="nl-NL" sz="2600" b="1" dirty="0" smtClean="0">
                <a:solidFill>
                  <a:srgbClr val="F77719"/>
                </a:solidFill>
                <a:latin typeface="+mn-lt"/>
              </a:rPr>
              <a:t>50% IS OUDER VAN </a:t>
            </a:r>
          </a:p>
          <a:p>
            <a:pPr algn="ctr"/>
            <a:r>
              <a:rPr lang="nl-NL" sz="2600" b="1" dirty="0" smtClean="0">
                <a:solidFill>
                  <a:srgbClr val="F77719"/>
                </a:solidFill>
                <a:latin typeface="+mn-lt"/>
              </a:rPr>
              <a:t>EEN KIND JONGER </a:t>
            </a:r>
          </a:p>
          <a:p>
            <a:pPr algn="ctr"/>
            <a:r>
              <a:rPr lang="nl-NL" sz="2600" b="1" dirty="0" smtClean="0">
                <a:solidFill>
                  <a:srgbClr val="F77719"/>
                </a:solidFill>
                <a:latin typeface="+mn-lt"/>
              </a:rPr>
              <a:t>DAN 18 JAAR</a:t>
            </a:r>
            <a:endParaRPr lang="nl-NL" sz="2600" b="1" dirty="0">
              <a:solidFill>
                <a:srgbClr val="F77719"/>
              </a:solidFill>
              <a:latin typeface="+mn-lt"/>
            </a:endParaRPr>
          </a:p>
        </p:txBody>
      </p:sp>
    </p:spTree>
    <p:extLst>
      <p:ext uri="{BB962C8B-B14F-4D97-AF65-F5344CB8AC3E}">
        <p14:creationId xmlns:p14="http://schemas.microsoft.com/office/powerpoint/2010/main" val="972044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p:cNvSpPr/>
          <p:nvPr/>
        </p:nvSpPr>
        <p:spPr bwMode="auto">
          <a:xfrm>
            <a:off x="7740352" y="5229200"/>
            <a:ext cx="1008112" cy="1145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49" name="Rectangle 2"/>
          <p:cNvSpPr>
            <a:spLocks noGrp="1" noChangeArrowheads="1"/>
          </p:cNvSpPr>
          <p:nvPr>
            <p:ph type="title"/>
          </p:nvPr>
        </p:nvSpPr>
        <p:spPr>
          <a:xfrm>
            <a:off x="323528" y="476672"/>
            <a:ext cx="8568952" cy="1008063"/>
          </a:xfrm>
        </p:spPr>
        <p:txBody>
          <a:bodyPr/>
          <a:lstStyle/>
          <a:p>
            <a:pPr algn="ctr" eaLnBrk="1" hangingPunct="1"/>
            <a:r>
              <a:rPr lang="nl-NL" altLang="nl-NL" sz="3800" dirty="0" smtClean="0">
                <a:latin typeface="TMixExtraBold" pitchFamily="50" charset="0"/>
              </a:rPr>
              <a:t>DE CYCLUS VAN LAAGGELETTERDHEID</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381350"/>
            <a:ext cx="1398282" cy="5143994"/>
          </a:xfrm>
          <a:prstGeom prst="rect">
            <a:avLst/>
          </a:prstGeom>
        </p:spPr>
      </p:pic>
      <p:sp>
        <p:nvSpPr>
          <p:cNvPr id="10" name="Ovaal 9"/>
          <p:cNvSpPr/>
          <p:nvPr/>
        </p:nvSpPr>
        <p:spPr>
          <a:xfrm>
            <a:off x="2865138" y="1561866"/>
            <a:ext cx="1507094" cy="1507094"/>
          </a:xfrm>
          <a:prstGeom prst="ellipse">
            <a:avLst/>
          </a:prstGeom>
          <a:solidFill>
            <a:srgbClr val="F77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064906" y="2021359"/>
            <a:ext cx="1219062" cy="615553"/>
          </a:xfrm>
          <a:prstGeom prst="rect">
            <a:avLst/>
          </a:prstGeom>
          <a:noFill/>
        </p:spPr>
        <p:txBody>
          <a:bodyPr wrap="square" rtlCol="0">
            <a:spAutoFit/>
          </a:bodyPr>
          <a:lstStyle/>
          <a:p>
            <a:r>
              <a:rPr lang="nl-NL" sz="3400" b="1" dirty="0" smtClean="0">
                <a:solidFill>
                  <a:schemeClr val="bg1"/>
                </a:solidFill>
                <a:latin typeface="+mj-lt"/>
              </a:rPr>
              <a:t>50%</a:t>
            </a:r>
            <a:endParaRPr lang="nl-NL" sz="3400" b="1" dirty="0">
              <a:solidFill>
                <a:schemeClr val="bg1"/>
              </a:solidFill>
              <a:latin typeface="+mj-lt"/>
            </a:endParaRPr>
          </a:p>
        </p:txBody>
      </p:sp>
      <p:sp>
        <p:nvSpPr>
          <p:cNvPr id="3" name="Tekstvak 2"/>
          <p:cNvSpPr txBox="1"/>
          <p:nvPr/>
        </p:nvSpPr>
        <p:spPr>
          <a:xfrm>
            <a:off x="4499992" y="1751593"/>
            <a:ext cx="3600400" cy="1200329"/>
          </a:xfrm>
          <a:prstGeom prst="rect">
            <a:avLst/>
          </a:prstGeom>
          <a:noFill/>
        </p:spPr>
        <p:txBody>
          <a:bodyPr wrap="square" rtlCol="0">
            <a:spAutoFit/>
          </a:bodyPr>
          <a:lstStyle/>
          <a:p>
            <a:r>
              <a:rPr lang="nl-NL" b="1" dirty="0">
                <a:solidFill>
                  <a:srgbClr val="F77719"/>
                </a:solidFill>
                <a:latin typeface="+mn-lt"/>
              </a:rPr>
              <a:t>v</a:t>
            </a:r>
            <a:r>
              <a:rPr lang="nl-NL" b="1" dirty="0" smtClean="0">
                <a:solidFill>
                  <a:srgbClr val="F77719"/>
                </a:solidFill>
                <a:latin typeface="+mn-lt"/>
              </a:rPr>
              <a:t>an de laaggeletterden is ouder van een kind jonger dan 18 jaar</a:t>
            </a:r>
            <a:endParaRPr lang="nl-NL" b="1" dirty="0">
              <a:solidFill>
                <a:srgbClr val="F77719"/>
              </a:solidFill>
              <a:latin typeface="+mn-lt"/>
            </a:endParaRPr>
          </a:p>
        </p:txBody>
      </p:sp>
      <p:sp>
        <p:nvSpPr>
          <p:cNvPr id="12" name="Rechthoek 11"/>
          <p:cNvSpPr/>
          <p:nvPr/>
        </p:nvSpPr>
        <p:spPr>
          <a:xfrm>
            <a:off x="2729922" y="3458034"/>
            <a:ext cx="5802518" cy="1231106"/>
          </a:xfrm>
          <a:prstGeom prst="rect">
            <a:avLst/>
          </a:prstGeom>
        </p:spPr>
        <p:txBody>
          <a:bodyPr wrap="square">
            <a:spAutoFit/>
          </a:bodyPr>
          <a:lstStyle/>
          <a:p>
            <a:r>
              <a:rPr lang="nl-NL" sz="3700" baseline="30000" dirty="0" smtClean="0">
                <a:solidFill>
                  <a:srgbClr val="414231"/>
                </a:solidFill>
                <a:latin typeface="+mn-lt"/>
              </a:rPr>
              <a:t>Het ontbreekt laaggeletterde ouders in veel gevallen aan vaardigheden om een </a:t>
            </a:r>
            <a:r>
              <a:rPr lang="nl-NL" sz="3700" baseline="30000" dirty="0" smtClean="0">
                <a:solidFill>
                  <a:srgbClr val="F77719"/>
                </a:solidFill>
                <a:latin typeface="+mn-lt"/>
              </a:rPr>
              <a:t>positieve leesopvoeding </a:t>
            </a:r>
            <a:r>
              <a:rPr lang="nl-NL" sz="3700" baseline="30000" dirty="0" smtClean="0">
                <a:solidFill>
                  <a:srgbClr val="414231"/>
                </a:solidFill>
                <a:latin typeface="+mn-lt"/>
              </a:rPr>
              <a:t>te bieden</a:t>
            </a:r>
            <a:endParaRPr lang="nl-NL" sz="3700" baseline="30000" dirty="0">
              <a:solidFill>
                <a:srgbClr val="414231"/>
              </a:solidFill>
              <a:latin typeface="+mn-lt"/>
            </a:endParaRPr>
          </a:p>
        </p:txBody>
      </p:sp>
      <p:sp>
        <p:nvSpPr>
          <p:cNvPr id="13" name="Rechthoek 12"/>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5" name="Rechte verbindingslijn met pijl 4"/>
          <p:cNvCxnSpPr/>
          <p:nvPr/>
        </p:nvCxnSpPr>
        <p:spPr bwMode="auto">
          <a:xfrm>
            <a:off x="4442544" y="4524616"/>
            <a:ext cx="0" cy="360040"/>
          </a:xfrm>
          <a:prstGeom prst="straightConnector1">
            <a:avLst/>
          </a:prstGeom>
          <a:solidFill>
            <a:schemeClr val="accent1"/>
          </a:solidFill>
          <a:ln w="38100" cap="flat" cmpd="sng" algn="ctr">
            <a:solidFill>
              <a:srgbClr val="F77719"/>
            </a:solidFill>
            <a:prstDash val="solid"/>
            <a:round/>
            <a:headEnd type="none" w="med" len="med"/>
            <a:tailEnd type="arrow"/>
          </a:ln>
          <a:effectLst/>
        </p:spPr>
      </p:cxnSp>
      <p:sp>
        <p:nvSpPr>
          <p:cNvPr id="22" name="Tekstvak 21"/>
          <p:cNvSpPr txBox="1"/>
          <p:nvPr/>
        </p:nvSpPr>
        <p:spPr>
          <a:xfrm>
            <a:off x="2908212" y="4869160"/>
            <a:ext cx="5624228" cy="1631216"/>
          </a:xfrm>
          <a:prstGeom prst="rect">
            <a:avLst/>
          </a:prstGeom>
          <a:noFill/>
        </p:spPr>
        <p:txBody>
          <a:bodyPr wrap="square" rtlCol="0">
            <a:spAutoFit/>
          </a:bodyPr>
          <a:lstStyle/>
          <a:p>
            <a:r>
              <a:rPr lang="nl-NL" sz="2000" dirty="0" smtClean="0">
                <a:solidFill>
                  <a:srgbClr val="F77719"/>
                </a:solidFill>
                <a:latin typeface="+mn-lt"/>
              </a:rPr>
              <a:t>&gt; Voorlezen</a:t>
            </a:r>
            <a:br>
              <a:rPr lang="nl-NL" sz="2000" dirty="0" smtClean="0">
                <a:solidFill>
                  <a:srgbClr val="F77719"/>
                </a:solidFill>
                <a:latin typeface="+mn-lt"/>
              </a:rPr>
            </a:br>
            <a:r>
              <a:rPr lang="nl-NL" sz="2000" dirty="0" smtClean="0">
                <a:solidFill>
                  <a:srgbClr val="F77719"/>
                </a:solidFill>
                <a:latin typeface="+mn-lt"/>
              </a:rPr>
              <a:t>&gt; Praten over boeken</a:t>
            </a:r>
          </a:p>
          <a:p>
            <a:r>
              <a:rPr lang="nl-NL" sz="2000" dirty="0" smtClean="0">
                <a:solidFill>
                  <a:srgbClr val="F77719"/>
                </a:solidFill>
                <a:latin typeface="+mn-lt"/>
              </a:rPr>
              <a:t>&gt; Het goede voorbeeld geven door zelf te lezen</a:t>
            </a:r>
            <a:br>
              <a:rPr lang="nl-NL" sz="2000" dirty="0" smtClean="0">
                <a:solidFill>
                  <a:srgbClr val="F77719"/>
                </a:solidFill>
                <a:latin typeface="+mn-lt"/>
              </a:rPr>
            </a:br>
            <a:r>
              <a:rPr lang="nl-NL" sz="2000" dirty="0" smtClean="0">
                <a:solidFill>
                  <a:srgbClr val="F77719"/>
                </a:solidFill>
                <a:latin typeface="+mn-lt"/>
              </a:rPr>
              <a:t>&gt; Thuis boeken hebben</a:t>
            </a:r>
          </a:p>
          <a:p>
            <a:r>
              <a:rPr lang="nl-NL" sz="2000" dirty="0" smtClean="0">
                <a:solidFill>
                  <a:srgbClr val="F77719"/>
                </a:solidFill>
                <a:latin typeface="+mn-lt"/>
              </a:rPr>
              <a:t>&gt; Met de kinderen naar de Bibliotheek gaan </a:t>
            </a:r>
            <a:endParaRPr lang="nl-NL" sz="2000" dirty="0">
              <a:solidFill>
                <a:srgbClr val="F77719"/>
              </a:solidFill>
              <a:latin typeface="+mn-lt"/>
            </a:endParaRPr>
          </a:p>
        </p:txBody>
      </p:sp>
      <p:sp>
        <p:nvSpPr>
          <p:cNvPr id="15" name="Rectangle 2"/>
          <p:cNvSpPr txBox="1">
            <a:spLocks noChangeArrowheads="1"/>
          </p:cNvSpPr>
          <p:nvPr/>
        </p:nvSpPr>
        <p:spPr bwMode="auto">
          <a:xfrm>
            <a:off x="144016" y="404713"/>
            <a:ext cx="975657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300" b="1" kern="0" dirty="0" smtClean="0">
                <a:solidFill>
                  <a:schemeClr val="bg1"/>
                </a:solidFill>
                <a:latin typeface="+mn-lt"/>
              </a:rPr>
              <a:t>DE CYCLUS VAN LAAGGELETTERDHEID</a:t>
            </a:r>
          </a:p>
        </p:txBody>
      </p:sp>
    </p:spTree>
    <p:extLst>
      <p:ext uri="{BB962C8B-B14F-4D97-AF65-F5344CB8AC3E}">
        <p14:creationId xmlns:p14="http://schemas.microsoft.com/office/powerpoint/2010/main" val="37370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bwMode="auto">
          <a:xfrm>
            <a:off x="7740352" y="5229200"/>
            <a:ext cx="1008112" cy="1145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hthoek 3"/>
          <p:cNvSpPr/>
          <p:nvPr/>
        </p:nvSpPr>
        <p:spPr>
          <a:xfrm>
            <a:off x="1259632" y="1772816"/>
            <a:ext cx="5802518" cy="1231106"/>
          </a:xfrm>
          <a:prstGeom prst="rect">
            <a:avLst/>
          </a:prstGeom>
        </p:spPr>
        <p:txBody>
          <a:bodyPr wrap="square">
            <a:spAutoFit/>
          </a:bodyPr>
          <a:lstStyle/>
          <a:p>
            <a:r>
              <a:rPr lang="nl-NL" sz="3700" baseline="30000" dirty="0">
                <a:solidFill>
                  <a:srgbClr val="414231"/>
                </a:solidFill>
                <a:latin typeface="+mn-lt"/>
              </a:rPr>
              <a:t>Een 4-jarige die niet wordt voorgelezen kent 1500 </a:t>
            </a:r>
            <a:r>
              <a:rPr lang="nl-NL" sz="3700" baseline="30000" dirty="0" smtClean="0">
                <a:solidFill>
                  <a:srgbClr val="414231"/>
                </a:solidFill>
                <a:latin typeface="+mn-lt"/>
              </a:rPr>
              <a:t> woorden</a:t>
            </a:r>
            <a:r>
              <a:rPr lang="nl-NL" sz="3700" baseline="30000" dirty="0">
                <a:solidFill>
                  <a:srgbClr val="414231"/>
                </a:solidFill>
                <a:latin typeface="+mn-lt"/>
              </a:rPr>
              <a:t>.</a:t>
            </a:r>
            <a:r>
              <a:rPr lang="nl-NL" sz="3700" baseline="30000" dirty="0" smtClean="0">
                <a:solidFill>
                  <a:srgbClr val="414231"/>
                </a:solidFill>
                <a:latin typeface="+mn-lt"/>
              </a:rPr>
              <a:t> </a:t>
            </a:r>
            <a:r>
              <a:rPr lang="nl-NL" sz="3700" baseline="30000" dirty="0">
                <a:solidFill>
                  <a:srgbClr val="414231"/>
                </a:solidFill>
                <a:latin typeface="+mn-lt"/>
              </a:rPr>
              <a:t>E</a:t>
            </a:r>
            <a:r>
              <a:rPr lang="nl-NL" sz="3700" baseline="30000" dirty="0" smtClean="0">
                <a:solidFill>
                  <a:srgbClr val="414231"/>
                </a:solidFill>
                <a:latin typeface="+mn-lt"/>
              </a:rPr>
              <a:t>en </a:t>
            </a:r>
            <a:r>
              <a:rPr lang="nl-NL" sz="3700" baseline="30000" dirty="0">
                <a:solidFill>
                  <a:srgbClr val="414231"/>
                </a:solidFill>
                <a:latin typeface="+mn-lt"/>
              </a:rPr>
              <a:t>4-jarige die wel wordt </a:t>
            </a:r>
            <a:r>
              <a:rPr lang="nl-NL" sz="3700" baseline="30000" dirty="0" smtClean="0">
                <a:solidFill>
                  <a:srgbClr val="414231"/>
                </a:solidFill>
                <a:latin typeface="+mn-lt"/>
              </a:rPr>
              <a:t>voorgelezen </a:t>
            </a:r>
            <a:r>
              <a:rPr lang="nl-NL" sz="3700" baseline="30000" dirty="0">
                <a:solidFill>
                  <a:srgbClr val="414231"/>
                </a:solidFill>
                <a:latin typeface="+mn-lt"/>
              </a:rPr>
              <a:t>kent er </a:t>
            </a:r>
            <a:r>
              <a:rPr lang="nl-NL" sz="3700" baseline="30000" dirty="0" smtClean="0">
                <a:solidFill>
                  <a:srgbClr val="414231"/>
                </a:solidFill>
                <a:latin typeface="+mn-lt"/>
              </a:rPr>
              <a:t>3500.</a:t>
            </a:r>
            <a:endParaRPr lang="nl-NL" sz="3700" baseline="30000" dirty="0">
              <a:solidFill>
                <a:srgbClr val="414231"/>
              </a:solidFill>
              <a:latin typeface="+mn-lt"/>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942" y="3389462"/>
            <a:ext cx="3794442" cy="3054100"/>
          </a:xfrm>
          <a:prstGeom prst="rect">
            <a:avLst/>
          </a:prstGeom>
        </p:spPr>
      </p:pic>
      <p:sp>
        <p:nvSpPr>
          <p:cNvPr id="9" name="Ovaal 8"/>
          <p:cNvSpPr/>
          <p:nvPr/>
        </p:nvSpPr>
        <p:spPr>
          <a:xfrm>
            <a:off x="1187624" y="3068960"/>
            <a:ext cx="1507094" cy="1507094"/>
          </a:xfrm>
          <a:prstGeom prst="ellipse">
            <a:avLst/>
          </a:prstGeom>
          <a:solidFill>
            <a:srgbClr val="F77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379499" y="3514728"/>
            <a:ext cx="1219062" cy="615553"/>
          </a:xfrm>
          <a:prstGeom prst="rect">
            <a:avLst/>
          </a:prstGeom>
          <a:noFill/>
        </p:spPr>
        <p:txBody>
          <a:bodyPr wrap="square" rtlCol="0">
            <a:spAutoFit/>
          </a:bodyPr>
          <a:lstStyle/>
          <a:p>
            <a:r>
              <a:rPr lang="nl-NL" sz="3400" b="1" dirty="0" smtClean="0">
                <a:solidFill>
                  <a:schemeClr val="bg1"/>
                </a:solidFill>
                <a:latin typeface="+mj-lt"/>
              </a:rPr>
              <a:t>25%</a:t>
            </a:r>
            <a:endParaRPr lang="nl-NL" sz="3400" b="1" dirty="0">
              <a:solidFill>
                <a:schemeClr val="bg1"/>
              </a:solidFill>
              <a:latin typeface="+mj-lt"/>
            </a:endParaRPr>
          </a:p>
        </p:txBody>
      </p:sp>
      <p:sp>
        <p:nvSpPr>
          <p:cNvPr id="11" name="Rechthoek 10"/>
          <p:cNvSpPr/>
          <p:nvPr/>
        </p:nvSpPr>
        <p:spPr>
          <a:xfrm>
            <a:off x="2771800" y="3260702"/>
            <a:ext cx="7560840" cy="1241365"/>
          </a:xfrm>
          <a:prstGeom prst="rect">
            <a:avLst/>
          </a:prstGeom>
        </p:spPr>
        <p:txBody>
          <a:bodyPr wrap="square">
            <a:spAutoFit/>
          </a:bodyPr>
          <a:lstStyle/>
          <a:p>
            <a:r>
              <a:rPr lang="nl-NL" sz="3200" b="1" baseline="30000" dirty="0">
                <a:solidFill>
                  <a:srgbClr val="F77719"/>
                </a:solidFill>
                <a:latin typeface="+mn-lt"/>
              </a:rPr>
              <a:t>v</a:t>
            </a:r>
            <a:r>
              <a:rPr lang="nl-NL" sz="3200" b="1" baseline="30000" dirty="0" smtClean="0">
                <a:solidFill>
                  <a:srgbClr val="F77719"/>
                </a:solidFill>
                <a:latin typeface="+mn-lt"/>
              </a:rPr>
              <a:t>an de kinderen</a:t>
            </a:r>
            <a:r>
              <a:rPr lang="nl-NL" sz="3200" b="1" dirty="0" smtClean="0">
                <a:solidFill>
                  <a:srgbClr val="F77719"/>
                </a:solidFill>
                <a:latin typeface="+mn-lt"/>
              </a:rPr>
              <a:t> </a:t>
            </a:r>
            <a:r>
              <a:rPr lang="nl-NL" sz="3200" b="1" baseline="30000" dirty="0" smtClean="0">
                <a:solidFill>
                  <a:srgbClr val="F77719"/>
                </a:solidFill>
                <a:latin typeface="+mn-lt"/>
              </a:rPr>
              <a:t>begint </a:t>
            </a:r>
            <a:br>
              <a:rPr lang="nl-NL" sz="3200" b="1" baseline="30000" dirty="0" smtClean="0">
                <a:solidFill>
                  <a:srgbClr val="F77719"/>
                </a:solidFill>
                <a:latin typeface="+mn-lt"/>
              </a:rPr>
            </a:br>
            <a:r>
              <a:rPr lang="nl-NL" sz="3200" b="1" baseline="30000" dirty="0" smtClean="0">
                <a:solidFill>
                  <a:srgbClr val="F77719"/>
                </a:solidFill>
                <a:latin typeface="+mn-lt"/>
              </a:rPr>
              <a:t>de basisschool met een </a:t>
            </a:r>
            <a:br>
              <a:rPr lang="nl-NL" sz="3200" b="1" baseline="30000" dirty="0" smtClean="0">
                <a:solidFill>
                  <a:srgbClr val="F77719"/>
                </a:solidFill>
                <a:latin typeface="+mn-lt"/>
              </a:rPr>
            </a:br>
            <a:r>
              <a:rPr lang="nl-NL" sz="3200" b="1" baseline="30000" dirty="0" smtClean="0">
                <a:solidFill>
                  <a:srgbClr val="F77719"/>
                </a:solidFill>
                <a:latin typeface="+mn-lt"/>
              </a:rPr>
              <a:t>taalachterstand</a:t>
            </a:r>
            <a:endParaRPr lang="nl-NL" sz="3200" b="1" baseline="30000" dirty="0">
              <a:solidFill>
                <a:srgbClr val="F77719"/>
              </a:solidFill>
              <a:latin typeface="+mn-lt"/>
            </a:endParaRPr>
          </a:p>
        </p:txBody>
      </p:sp>
      <p:sp>
        <p:nvSpPr>
          <p:cNvPr id="12" name="Rectangle 2"/>
          <p:cNvSpPr txBox="1">
            <a:spLocks noChangeArrowheads="1"/>
          </p:cNvSpPr>
          <p:nvPr/>
        </p:nvSpPr>
        <p:spPr bwMode="auto">
          <a:xfrm>
            <a:off x="323528" y="476672"/>
            <a:ext cx="856895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800" kern="0" smtClean="0">
                <a:latin typeface="TMixExtraBold" pitchFamily="50" charset="0"/>
              </a:rPr>
              <a:t>DE CYCLUS VAN LAAGGELETTERDHEID</a:t>
            </a:r>
            <a:endParaRPr lang="nl-NL" altLang="nl-NL" sz="3800" kern="0" dirty="0" smtClean="0">
              <a:latin typeface="TMixExtraBold" pitchFamily="50" charset="0"/>
            </a:endParaRPr>
          </a:p>
        </p:txBody>
      </p:sp>
      <p:sp>
        <p:nvSpPr>
          <p:cNvPr id="13" name="Rechthoek 12"/>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2"/>
          <p:cNvSpPr txBox="1">
            <a:spLocks noChangeArrowheads="1"/>
          </p:cNvSpPr>
          <p:nvPr/>
        </p:nvSpPr>
        <p:spPr bwMode="auto">
          <a:xfrm>
            <a:off x="144016" y="404713"/>
            <a:ext cx="975657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300" b="1" kern="0" dirty="0" smtClean="0">
                <a:solidFill>
                  <a:schemeClr val="bg1"/>
                </a:solidFill>
                <a:latin typeface="+mn-lt"/>
              </a:rPr>
              <a:t>DE CYCLUS VAN LAAGGELETTERDHEID</a:t>
            </a:r>
          </a:p>
        </p:txBody>
      </p:sp>
    </p:spTree>
    <p:extLst>
      <p:ext uri="{BB962C8B-B14F-4D97-AF65-F5344CB8AC3E}">
        <p14:creationId xmlns:p14="http://schemas.microsoft.com/office/powerpoint/2010/main" val="187778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bwMode="auto">
          <a:xfrm>
            <a:off x="7740352" y="5229200"/>
            <a:ext cx="1008112" cy="1145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49" name="Rectangle 2"/>
          <p:cNvSpPr>
            <a:spLocks noGrp="1" noChangeArrowheads="1"/>
          </p:cNvSpPr>
          <p:nvPr>
            <p:ph type="title"/>
          </p:nvPr>
        </p:nvSpPr>
        <p:spPr>
          <a:xfrm>
            <a:off x="539552" y="476672"/>
            <a:ext cx="8136904" cy="1008063"/>
          </a:xfrm>
        </p:spPr>
        <p:txBody>
          <a:bodyPr/>
          <a:lstStyle/>
          <a:p>
            <a:pPr algn="ctr" eaLnBrk="1" hangingPunct="1"/>
            <a:r>
              <a:rPr lang="nl-NL" altLang="nl-NL" sz="3800" dirty="0" smtClean="0">
                <a:latin typeface="TMixExtraBold" pitchFamily="50" charset="0"/>
              </a:rPr>
              <a:t>DE CYCLUS VAN LAAGGELETTERDHEID</a:t>
            </a:r>
          </a:p>
        </p:txBody>
      </p:sp>
      <p:sp>
        <p:nvSpPr>
          <p:cNvPr id="10" name="Ovaal 9"/>
          <p:cNvSpPr/>
          <p:nvPr/>
        </p:nvSpPr>
        <p:spPr>
          <a:xfrm>
            <a:off x="2949198" y="2286976"/>
            <a:ext cx="1507094" cy="1507094"/>
          </a:xfrm>
          <a:prstGeom prst="ellipse">
            <a:avLst/>
          </a:prstGeom>
          <a:solidFill>
            <a:srgbClr val="F77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4584052" y="2286976"/>
            <a:ext cx="3804372" cy="1569660"/>
          </a:xfrm>
          <a:prstGeom prst="rect">
            <a:avLst/>
          </a:prstGeom>
          <a:noFill/>
        </p:spPr>
        <p:txBody>
          <a:bodyPr wrap="square" rtlCol="0">
            <a:spAutoFit/>
          </a:bodyPr>
          <a:lstStyle/>
          <a:p>
            <a:r>
              <a:rPr lang="nl-NL" b="1" dirty="0">
                <a:solidFill>
                  <a:srgbClr val="F77719"/>
                </a:solidFill>
                <a:latin typeface="+mn-lt"/>
              </a:rPr>
              <a:t>v</a:t>
            </a:r>
            <a:r>
              <a:rPr lang="nl-NL" b="1" dirty="0" smtClean="0">
                <a:solidFill>
                  <a:srgbClr val="F77719"/>
                </a:solidFill>
                <a:latin typeface="+mn-lt"/>
              </a:rPr>
              <a:t>an de leerlingen verlaat de basisschool met een leesachterstand van 2,5 jaar</a:t>
            </a:r>
            <a:endParaRPr lang="nl-NL" b="1" dirty="0">
              <a:solidFill>
                <a:srgbClr val="F77719"/>
              </a:solidFill>
              <a:latin typeface="+mn-lt"/>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052" y="1773724"/>
            <a:ext cx="2739772" cy="4659738"/>
          </a:xfrm>
          <a:prstGeom prst="rect">
            <a:avLst/>
          </a:prstGeom>
        </p:spPr>
      </p:pic>
      <p:sp>
        <p:nvSpPr>
          <p:cNvPr id="12" name="Rechthoek 11"/>
          <p:cNvSpPr/>
          <p:nvPr/>
        </p:nvSpPr>
        <p:spPr>
          <a:xfrm>
            <a:off x="2914882" y="4725144"/>
            <a:ext cx="5802518" cy="1231106"/>
          </a:xfrm>
          <a:prstGeom prst="rect">
            <a:avLst/>
          </a:prstGeom>
        </p:spPr>
        <p:txBody>
          <a:bodyPr wrap="square">
            <a:spAutoFit/>
          </a:bodyPr>
          <a:lstStyle/>
          <a:p>
            <a:r>
              <a:rPr lang="nl-NL" sz="3700" baseline="30000" dirty="0" smtClean="0">
                <a:solidFill>
                  <a:srgbClr val="414231"/>
                </a:solidFill>
                <a:latin typeface="+mn-lt"/>
              </a:rPr>
              <a:t>De kans dat een kind uitgroeit tot lezer wordt 5 keer zo groot als ouders een positieve  leesopvoeding voeren</a:t>
            </a:r>
            <a:endParaRPr lang="nl-NL" sz="3700" baseline="30000" dirty="0">
              <a:solidFill>
                <a:srgbClr val="414231"/>
              </a:solidFill>
              <a:latin typeface="+mn-lt"/>
            </a:endParaRPr>
          </a:p>
        </p:txBody>
      </p:sp>
      <p:sp>
        <p:nvSpPr>
          <p:cNvPr id="13" name="Rechthoek 12"/>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2"/>
          <p:cNvSpPr txBox="1">
            <a:spLocks noChangeArrowheads="1"/>
          </p:cNvSpPr>
          <p:nvPr/>
        </p:nvSpPr>
        <p:spPr bwMode="auto">
          <a:xfrm>
            <a:off x="144016" y="404713"/>
            <a:ext cx="975657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300" b="1" kern="0" dirty="0" smtClean="0">
                <a:solidFill>
                  <a:schemeClr val="bg1"/>
                </a:solidFill>
                <a:latin typeface="+mn-lt"/>
              </a:rPr>
              <a:t>DE CYCLUS VAN LAAGGELETTERDHEID</a:t>
            </a:r>
          </a:p>
        </p:txBody>
      </p:sp>
      <p:sp>
        <p:nvSpPr>
          <p:cNvPr id="17" name="Tekstvak 16"/>
          <p:cNvSpPr txBox="1"/>
          <p:nvPr/>
        </p:nvSpPr>
        <p:spPr>
          <a:xfrm>
            <a:off x="3118720" y="2732746"/>
            <a:ext cx="1219062" cy="615553"/>
          </a:xfrm>
          <a:prstGeom prst="rect">
            <a:avLst/>
          </a:prstGeom>
          <a:noFill/>
        </p:spPr>
        <p:txBody>
          <a:bodyPr wrap="square" rtlCol="0">
            <a:spAutoFit/>
          </a:bodyPr>
          <a:lstStyle/>
          <a:p>
            <a:r>
              <a:rPr lang="nl-NL" sz="3400" b="1" dirty="0" smtClean="0">
                <a:solidFill>
                  <a:schemeClr val="bg1"/>
                </a:solidFill>
                <a:latin typeface="+mj-lt"/>
              </a:rPr>
              <a:t>25%</a:t>
            </a:r>
            <a:endParaRPr lang="nl-NL" sz="3400" b="1" dirty="0">
              <a:solidFill>
                <a:schemeClr val="bg1"/>
              </a:solidFill>
              <a:latin typeface="+mj-lt"/>
            </a:endParaRPr>
          </a:p>
        </p:txBody>
      </p:sp>
    </p:spTree>
    <p:extLst>
      <p:ext uri="{BB962C8B-B14F-4D97-AF65-F5344CB8AC3E}">
        <p14:creationId xmlns:p14="http://schemas.microsoft.com/office/powerpoint/2010/main" val="208675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p:nvPr/>
        </p:nvSpPr>
        <p:spPr bwMode="auto">
          <a:xfrm>
            <a:off x="7740352" y="5229200"/>
            <a:ext cx="1008112" cy="1145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Ovaal 9"/>
          <p:cNvSpPr/>
          <p:nvPr/>
        </p:nvSpPr>
        <p:spPr>
          <a:xfrm>
            <a:off x="3343589" y="1890410"/>
            <a:ext cx="1507094" cy="1507094"/>
          </a:xfrm>
          <a:prstGeom prst="ellipse">
            <a:avLst/>
          </a:prstGeom>
          <a:solidFill>
            <a:srgbClr val="F77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3491880" y="2336180"/>
            <a:ext cx="1219062" cy="615553"/>
          </a:xfrm>
          <a:prstGeom prst="rect">
            <a:avLst/>
          </a:prstGeom>
          <a:noFill/>
        </p:spPr>
        <p:txBody>
          <a:bodyPr wrap="square" rtlCol="0">
            <a:spAutoFit/>
          </a:bodyPr>
          <a:lstStyle/>
          <a:p>
            <a:r>
              <a:rPr lang="nl-NL" sz="3400" b="1" dirty="0" smtClean="0">
                <a:solidFill>
                  <a:schemeClr val="bg1"/>
                </a:solidFill>
                <a:latin typeface="+mj-lt"/>
              </a:rPr>
              <a:t>1</a:t>
            </a:r>
            <a:r>
              <a:rPr lang="nl-NL" sz="3400" b="1" dirty="0">
                <a:solidFill>
                  <a:schemeClr val="bg1"/>
                </a:solidFill>
                <a:latin typeface="+mj-lt"/>
              </a:rPr>
              <a:t>8</a:t>
            </a:r>
            <a:r>
              <a:rPr lang="nl-NL" sz="3400" b="1" dirty="0" smtClean="0">
                <a:solidFill>
                  <a:schemeClr val="bg1"/>
                </a:solidFill>
                <a:latin typeface="+mj-lt"/>
              </a:rPr>
              <a:t>%</a:t>
            </a:r>
            <a:endParaRPr lang="nl-NL" sz="3400" b="1" dirty="0">
              <a:solidFill>
                <a:schemeClr val="bg1"/>
              </a:solidFill>
              <a:latin typeface="+mj-lt"/>
            </a:endParaRPr>
          </a:p>
        </p:txBody>
      </p:sp>
      <p:sp>
        <p:nvSpPr>
          <p:cNvPr id="3" name="Tekstvak 2"/>
          <p:cNvSpPr txBox="1"/>
          <p:nvPr/>
        </p:nvSpPr>
        <p:spPr>
          <a:xfrm>
            <a:off x="4966316" y="2043792"/>
            <a:ext cx="3566123" cy="1200329"/>
          </a:xfrm>
          <a:prstGeom prst="rect">
            <a:avLst/>
          </a:prstGeom>
          <a:noFill/>
        </p:spPr>
        <p:txBody>
          <a:bodyPr wrap="square" rtlCol="0">
            <a:spAutoFit/>
          </a:bodyPr>
          <a:lstStyle/>
          <a:p>
            <a:r>
              <a:rPr lang="nl-NL" b="1" dirty="0">
                <a:solidFill>
                  <a:srgbClr val="F77719"/>
                </a:solidFill>
                <a:latin typeface="+mn-lt"/>
              </a:rPr>
              <a:t>v</a:t>
            </a:r>
            <a:r>
              <a:rPr lang="nl-NL" b="1" dirty="0" smtClean="0">
                <a:solidFill>
                  <a:srgbClr val="F77719"/>
                </a:solidFill>
                <a:latin typeface="+mn-lt"/>
              </a:rPr>
              <a:t>an de leerlingen in het voortgezet onderwijs is laaggeletterd</a:t>
            </a:r>
            <a:endParaRPr lang="nl-NL" b="1" dirty="0">
              <a:solidFill>
                <a:srgbClr val="F77719"/>
              </a:solidFill>
              <a:latin typeface="+mn-lt"/>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8998" y="2579553"/>
            <a:ext cx="4151241" cy="4006956"/>
          </a:xfrm>
          <a:prstGeom prst="rect">
            <a:avLst/>
          </a:prstGeom>
        </p:spPr>
      </p:pic>
      <p:sp>
        <p:nvSpPr>
          <p:cNvPr id="12" name="Rectangle 2"/>
          <p:cNvSpPr txBox="1">
            <a:spLocks noChangeArrowheads="1"/>
          </p:cNvSpPr>
          <p:nvPr/>
        </p:nvSpPr>
        <p:spPr bwMode="auto">
          <a:xfrm>
            <a:off x="539552" y="476672"/>
            <a:ext cx="813690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800" kern="0" dirty="0" smtClean="0">
                <a:latin typeface="TMixExtraBold" pitchFamily="50" charset="0"/>
              </a:rPr>
              <a:t>DE CYCLUS VAN LAAGGELETTERDHEID</a:t>
            </a:r>
          </a:p>
        </p:txBody>
      </p:sp>
      <p:sp>
        <p:nvSpPr>
          <p:cNvPr id="14" name="Rechthoek 13"/>
          <p:cNvSpPr/>
          <p:nvPr/>
        </p:nvSpPr>
        <p:spPr>
          <a:xfrm>
            <a:off x="3419872" y="3998094"/>
            <a:ext cx="5802518" cy="1231106"/>
          </a:xfrm>
          <a:prstGeom prst="rect">
            <a:avLst/>
          </a:prstGeom>
        </p:spPr>
        <p:txBody>
          <a:bodyPr wrap="square">
            <a:spAutoFit/>
          </a:bodyPr>
          <a:lstStyle/>
          <a:p>
            <a:r>
              <a:rPr lang="nl-NL" sz="3700" baseline="30000" dirty="0" smtClean="0">
                <a:solidFill>
                  <a:srgbClr val="414231"/>
                </a:solidFill>
                <a:latin typeface="+mn-lt"/>
              </a:rPr>
              <a:t>90.000 jongeren (16 tot 24) zijn laaggeletterd. 62% van de 15-jarigen </a:t>
            </a:r>
          </a:p>
          <a:p>
            <a:r>
              <a:rPr lang="nl-NL" sz="3700" baseline="30000" dirty="0" smtClean="0">
                <a:solidFill>
                  <a:srgbClr val="414231"/>
                </a:solidFill>
                <a:latin typeface="+mn-lt"/>
              </a:rPr>
              <a:t>in vmbo-basis is laaggeletterd.</a:t>
            </a:r>
            <a:endParaRPr lang="nl-NL" sz="3700" baseline="30000" dirty="0">
              <a:solidFill>
                <a:srgbClr val="414231"/>
              </a:solidFill>
              <a:latin typeface="+mn-lt"/>
            </a:endParaRPr>
          </a:p>
        </p:txBody>
      </p:sp>
      <p:sp>
        <p:nvSpPr>
          <p:cNvPr id="13" name="Rechthoek 12"/>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2"/>
          <p:cNvSpPr txBox="1">
            <a:spLocks noChangeArrowheads="1"/>
          </p:cNvSpPr>
          <p:nvPr/>
        </p:nvSpPr>
        <p:spPr bwMode="auto">
          <a:xfrm>
            <a:off x="144016" y="404713"/>
            <a:ext cx="975657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300" b="1" kern="0" dirty="0" smtClean="0">
                <a:solidFill>
                  <a:schemeClr val="bg1"/>
                </a:solidFill>
                <a:latin typeface="+mn-lt"/>
              </a:rPr>
              <a:t>DE CYCLUS VAN LAAGGELETTERDHEID</a:t>
            </a:r>
          </a:p>
        </p:txBody>
      </p:sp>
      <p:cxnSp>
        <p:nvCxnSpPr>
          <p:cNvPr id="15" name="Rechte verbindingslijn met pijl 14"/>
          <p:cNvCxnSpPr/>
          <p:nvPr/>
        </p:nvCxnSpPr>
        <p:spPr bwMode="auto">
          <a:xfrm>
            <a:off x="5364088" y="5094730"/>
            <a:ext cx="0" cy="360040"/>
          </a:xfrm>
          <a:prstGeom prst="straightConnector1">
            <a:avLst/>
          </a:prstGeom>
          <a:solidFill>
            <a:schemeClr val="accent1"/>
          </a:solidFill>
          <a:ln w="38100" cap="flat" cmpd="sng" algn="ctr">
            <a:solidFill>
              <a:srgbClr val="F77719"/>
            </a:solidFill>
            <a:prstDash val="solid"/>
            <a:round/>
            <a:headEnd type="none" w="med" len="med"/>
            <a:tailEnd type="arrow"/>
          </a:ln>
          <a:effectLst/>
        </p:spPr>
      </p:cxnSp>
      <p:sp>
        <p:nvSpPr>
          <p:cNvPr id="18" name="Tekstvak 17"/>
          <p:cNvSpPr txBox="1"/>
          <p:nvPr/>
        </p:nvSpPr>
        <p:spPr>
          <a:xfrm>
            <a:off x="4415806" y="5478927"/>
            <a:ext cx="4824029" cy="461665"/>
          </a:xfrm>
          <a:prstGeom prst="rect">
            <a:avLst/>
          </a:prstGeom>
          <a:noFill/>
        </p:spPr>
        <p:txBody>
          <a:bodyPr wrap="square" rtlCol="0">
            <a:spAutoFit/>
          </a:bodyPr>
          <a:lstStyle/>
          <a:p>
            <a:r>
              <a:rPr lang="nl-NL" dirty="0">
                <a:solidFill>
                  <a:srgbClr val="F77719"/>
                </a:solidFill>
                <a:latin typeface="+mn-lt"/>
              </a:rPr>
              <a:t> </a:t>
            </a:r>
            <a:r>
              <a:rPr lang="nl-NL" dirty="0" smtClean="0">
                <a:solidFill>
                  <a:srgbClr val="F77719"/>
                </a:solidFill>
                <a:latin typeface="+mn-lt"/>
              </a:rPr>
              <a:t>&gt; Zij zijn de toekomstige ouders!</a:t>
            </a:r>
            <a:endParaRPr lang="nl-NL" dirty="0">
              <a:solidFill>
                <a:srgbClr val="F77719"/>
              </a:solidFill>
              <a:latin typeface="+mn-lt"/>
            </a:endParaRPr>
          </a:p>
        </p:txBody>
      </p:sp>
    </p:spTree>
    <p:extLst>
      <p:ext uri="{BB962C8B-B14F-4D97-AF65-F5344CB8AC3E}">
        <p14:creationId xmlns:p14="http://schemas.microsoft.com/office/powerpoint/2010/main" val="41708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292" y="295085"/>
            <a:ext cx="5017416" cy="7094355"/>
          </a:xfrm>
          <a:prstGeom prst="rect">
            <a:avLst/>
          </a:prstGeom>
        </p:spPr>
      </p:pic>
      <p:sp>
        <p:nvSpPr>
          <p:cNvPr id="9" name="Rectangle 2"/>
          <p:cNvSpPr txBox="1">
            <a:spLocks noChangeArrowheads="1"/>
          </p:cNvSpPr>
          <p:nvPr/>
        </p:nvSpPr>
        <p:spPr bwMode="auto">
          <a:xfrm>
            <a:off x="323528" y="476672"/>
            <a:ext cx="856895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800" kern="0" smtClean="0">
                <a:latin typeface="TMixExtraBold" pitchFamily="50" charset="0"/>
              </a:rPr>
              <a:t>DE CYCLUS VAN LAAGGELETTERDHEID</a:t>
            </a:r>
            <a:endParaRPr lang="nl-NL" altLang="nl-NL" sz="3800" kern="0" dirty="0" smtClean="0">
              <a:latin typeface="TMixExtraBold" pitchFamily="50" charset="0"/>
            </a:endParaRPr>
          </a:p>
        </p:txBody>
      </p:sp>
      <p:sp>
        <p:nvSpPr>
          <p:cNvPr id="4" name="Tekstvak 3"/>
          <p:cNvSpPr txBox="1"/>
          <p:nvPr/>
        </p:nvSpPr>
        <p:spPr>
          <a:xfrm>
            <a:off x="3347864" y="3429000"/>
            <a:ext cx="2448272" cy="1246495"/>
          </a:xfrm>
          <a:prstGeom prst="rect">
            <a:avLst/>
          </a:prstGeom>
          <a:noFill/>
        </p:spPr>
        <p:txBody>
          <a:bodyPr wrap="square" rtlCol="0">
            <a:spAutoFit/>
          </a:bodyPr>
          <a:lstStyle/>
          <a:p>
            <a:pPr algn="ctr"/>
            <a:r>
              <a:rPr lang="nl-NL" sz="1500" b="1" dirty="0" smtClean="0">
                <a:solidFill>
                  <a:schemeClr val="bg1"/>
                </a:solidFill>
                <a:latin typeface="+mn-lt"/>
              </a:rPr>
              <a:t>LAAGGELETTERDHEID WORDT DOORGEGEVEN VAN GENERATIE OP GENERATIE</a:t>
            </a:r>
            <a:endParaRPr lang="nl-NL" sz="1500" b="1" dirty="0">
              <a:solidFill>
                <a:schemeClr val="bg1"/>
              </a:solidFill>
              <a:latin typeface="+mn-lt"/>
            </a:endParaRPr>
          </a:p>
        </p:txBody>
      </p:sp>
      <p:sp>
        <p:nvSpPr>
          <p:cNvPr id="8" name="Rechthoek 7"/>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le 2"/>
          <p:cNvSpPr txBox="1">
            <a:spLocks noChangeArrowheads="1"/>
          </p:cNvSpPr>
          <p:nvPr/>
        </p:nvSpPr>
        <p:spPr bwMode="auto">
          <a:xfrm>
            <a:off x="144016" y="404713"/>
            <a:ext cx="975657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300" b="1" kern="0" dirty="0" smtClean="0">
                <a:solidFill>
                  <a:schemeClr val="bg1"/>
                </a:solidFill>
                <a:latin typeface="+mn-lt"/>
              </a:rPr>
              <a:t>DE CYCLUS VAN LAAGGELETTERDHEID</a:t>
            </a:r>
          </a:p>
        </p:txBody>
      </p:sp>
    </p:spTree>
    <p:extLst>
      <p:ext uri="{BB962C8B-B14F-4D97-AF65-F5344CB8AC3E}">
        <p14:creationId xmlns:p14="http://schemas.microsoft.com/office/powerpoint/2010/main" val="3385297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647564" y="1905506"/>
            <a:ext cx="7848872" cy="3046988"/>
          </a:xfrm>
          <a:prstGeom prst="rect">
            <a:avLst/>
          </a:prstGeom>
          <a:noFill/>
        </p:spPr>
        <p:txBody>
          <a:bodyPr wrap="square" rtlCol="0">
            <a:spAutoFit/>
          </a:bodyPr>
          <a:lstStyle/>
          <a:p>
            <a:pPr algn="ctr"/>
            <a:r>
              <a:rPr lang="nl-NL" altLang="nl-NL" sz="4800" b="1" kern="0" dirty="0" smtClean="0">
                <a:solidFill>
                  <a:srgbClr val="4B4643"/>
                </a:solidFill>
                <a:latin typeface="+mj-lt"/>
              </a:rPr>
              <a:t>ALLEEN SAMEN KUNNEN WE LAAGGELETTERDHEID TE LIJF GAAN</a:t>
            </a:r>
            <a:endParaRPr lang="nl-NL" sz="4800" b="1" dirty="0">
              <a:solidFill>
                <a:srgbClr val="4B4643"/>
              </a:solidFill>
              <a:latin typeface="+mj-lt"/>
            </a:endParaRPr>
          </a:p>
        </p:txBody>
      </p:sp>
    </p:spTree>
    <p:extLst>
      <p:ext uri="{BB962C8B-B14F-4D97-AF65-F5344CB8AC3E}">
        <p14:creationId xmlns:p14="http://schemas.microsoft.com/office/powerpoint/2010/main" val="1621107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03548" y="476672"/>
            <a:ext cx="813690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800" kern="0" dirty="0" smtClean="0">
                <a:latin typeface="TMixExtraBold" pitchFamily="50" charset="0"/>
              </a:rPr>
              <a:t>HOE DOORBREKEN WE DE CYCLUS?</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9024" y="1386673"/>
            <a:ext cx="885104" cy="712410"/>
          </a:xfrm>
          <a:prstGeom prst="rect">
            <a:avLst/>
          </a:prstGeom>
        </p:spPr>
      </p:pic>
      <p:sp>
        <p:nvSpPr>
          <p:cNvPr id="25" name="Tekstvak 24"/>
          <p:cNvSpPr txBox="1"/>
          <p:nvPr/>
        </p:nvSpPr>
        <p:spPr>
          <a:xfrm>
            <a:off x="593764" y="2158435"/>
            <a:ext cx="1029096" cy="400110"/>
          </a:xfrm>
          <a:prstGeom prst="rect">
            <a:avLst/>
          </a:prstGeom>
          <a:noFill/>
        </p:spPr>
        <p:txBody>
          <a:bodyPr wrap="square" rtlCol="0">
            <a:spAutoFit/>
          </a:bodyPr>
          <a:lstStyle/>
          <a:p>
            <a:pPr algn="ctr"/>
            <a:r>
              <a:rPr lang="nl-NL" sz="2000" dirty="0" smtClean="0">
                <a:solidFill>
                  <a:srgbClr val="4B4643"/>
                </a:solidFill>
                <a:latin typeface="+mn-lt"/>
              </a:rPr>
              <a:t>UWV</a:t>
            </a:r>
            <a:endParaRPr lang="nl-NL" sz="2000" dirty="0">
              <a:solidFill>
                <a:srgbClr val="4B4643"/>
              </a:solidFill>
              <a:latin typeface="+mn-lt"/>
            </a:endParaRPr>
          </a:p>
        </p:txBody>
      </p:sp>
      <p:sp>
        <p:nvSpPr>
          <p:cNvPr id="29" name="Tekstvak 28"/>
          <p:cNvSpPr txBox="1"/>
          <p:nvPr/>
        </p:nvSpPr>
        <p:spPr>
          <a:xfrm>
            <a:off x="4471486" y="2155763"/>
            <a:ext cx="1620180" cy="707886"/>
          </a:xfrm>
          <a:prstGeom prst="rect">
            <a:avLst/>
          </a:prstGeom>
          <a:noFill/>
        </p:spPr>
        <p:txBody>
          <a:bodyPr wrap="square" rtlCol="0">
            <a:spAutoFit/>
          </a:bodyPr>
          <a:lstStyle/>
          <a:p>
            <a:pPr algn="ctr"/>
            <a:r>
              <a:rPr lang="nl-NL" sz="2000" dirty="0" smtClean="0">
                <a:solidFill>
                  <a:srgbClr val="4B4643"/>
                </a:solidFill>
                <a:latin typeface="+mn-lt"/>
              </a:rPr>
              <a:t>kinderdag-</a:t>
            </a:r>
            <a:br>
              <a:rPr lang="nl-NL" sz="2000" dirty="0" smtClean="0">
                <a:solidFill>
                  <a:srgbClr val="4B4643"/>
                </a:solidFill>
                <a:latin typeface="+mn-lt"/>
              </a:rPr>
            </a:br>
            <a:r>
              <a:rPr lang="nl-NL" sz="2000" dirty="0" smtClean="0">
                <a:solidFill>
                  <a:srgbClr val="4B4643"/>
                </a:solidFill>
                <a:latin typeface="+mn-lt"/>
              </a:rPr>
              <a:t>verblijven</a:t>
            </a:r>
            <a:endParaRPr lang="nl-NL" sz="2000" dirty="0">
              <a:solidFill>
                <a:srgbClr val="4B4643"/>
              </a:solidFill>
              <a:latin typeface="+mn-lt"/>
            </a:endParaRPr>
          </a:p>
        </p:txBody>
      </p:sp>
      <p:pic>
        <p:nvPicPr>
          <p:cNvPr id="26" name="Afbeelding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9744" y="1412776"/>
            <a:ext cx="732648" cy="684906"/>
          </a:xfrm>
          <a:prstGeom prst="rect">
            <a:avLst/>
          </a:prstGeom>
        </p:spPr>
      </p:pic>
      <p:sp>
        <p:nvSpPr>
          <p:cNvPr id="31" name="Tekstvak 30"/>
          <p:cNvSpPr txBox="1"/>
          <p:nvPr/>
        </p:nvSpPr>
        <p:spPr>
          <a:xfrm>
            <a:off x="1603844" y="2158435"/>
            <a:ext cx="1501262" cy="400110"/>
          </a:xfrm>
          <a:prstGeom prst="rect">
            <a:avLst/>
          </a:prstGeom>
          <a:noFill/>
        </p:spPr>
        <p:txBody>
          <a:bodyPr wrap="square" rtlCol="0">
            <a:spAutoFit/>
          </a:bodyPr>
          <a:lstStyle/>
          <a:p>
            <a:pPr algn="ctr"/>
            <a:r>
              <a:rPr lang="nl-NL" sz="2000" dirty="0" smtClean="0">
                <a:solidFill>
                  <a:srgbClr val="4B4643"/>
                </a:solidFill>
                <a:latin typeface="+mn-lt"/>
              </a:rPr>
              <a:t>GGD/ JGZ</a:t>
            </a:r>
            <a:endParaRPr lang="nl-NL" sz="2000" dirty="0">
              <a:solidFill>
                <a:srgbClr val="4B4643"/>
              </a:solidFill>
              <a:latin typeface="+mn-lt"/>
            </a:endParaRPr>
          </a:p>
        </p:txBody>
      </p:sp>
      <p:pic>
        <p:nvPicPr>
          <p:cNvPr id="27" name="Afbeelding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1341" y="1484735"/>
            <a:ext cx="979262" cy="612870"/>
          </a:xfrm>
          <a:prstGeom prst="rect">
            <a:avLst/>
          </a:prstGeom>
        </p:spPr>
      </p:pic>
      <p:sp>
        <p:nvSpPr>
          <p:cNvPr id="33" name="Tekstvak 32"/>
          <p:cNvSpPr txBox="1"/>
          <p:nvPr/>
        </p:nvSpPr>
        <p:spPr>
          <a:xfrm>
            <a:off x="6288277" y="2158664"/>
            <a:ext cx="1605390" cy="400110"/>
          </a:xfrm>
          <a:prstGeom prst="rect">
            <a:avLst/>
          </a:prstGeom>
          <a:noFill/>
        </p:spPr>
        <p:txBody>
          <a:bodyPr wrap="square" rtlCol="0">
            <a:spAutoFit/>
          </a:bodyPr>
          <a:lstStyle/>
          <a:p>
            <a:pPr algn="ctr"/>
            <a:r>
              <a:rPr lang="nl-NL" sz="2000" dirty="0" smtClean="0">
                <a:solidFill>
                  <a:srgbClr val="4B4643"/>
                </a:solidFill>
                <a:latin typeface="+mn-lt"/>
              </a:rPr>
              <a:t>onderwijs</a:t>
            </a:r>
            <a:endParaRPr lang="nl-NL" dirty="0">
              <a:solidFill>
                <a:srgbClr val="4B4643"/>
              </a:solidFill>
              <a:latin typeface="+mn-lt"/>
            </a:endParaRPr>
          </a:p>
        </p:txBody>
      </p:sp>
      <p:pic>
        <p:nvPicPr>
          <p:cNvPr id="28" name="Afbeelding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820" y="3023638"/>
            <a:ext cx="741035" cy="708484"/>
          </a:xfrm>
          <a:prstGeom prst="rect">
            <a:avLst/>
          </a:prstGeom>
        </p:spPr>
      </p:pic>
      <p:sp>
        <p:nvSpPr>
          <p:cNvPr id="36" name="Tekstvak 35"/>
          <p:cNvSpPr txBox="1"/>
          <p:nvPr/>
        </p:nvSpPr>
        <p:spPr>
          <a:xfrm>
            <a:off x="303805" y="3861048"/>
            <a:ext cx="2036864" cy="400110"/>
          </a:xfrm>
          <a:prstGeom prst="rect">
            <a:avLst/>
          </a:prstGeom>
          <a:noFill/>
        </p:spPr>
        <p:txBody>
          <a:bodyPr wrap="square" rtlCol="0">
            <a:spAutoFit/>
          </a:bodyPr>
          <a:lstStyle/>
          <a:p>
            <a:pPr algn="ctr"/>
            <a:r>
              <a:rPr lang="nl-NL" sz="2000" dirty="0" smtClean="0">
                <a:solidFill>
                  <a:srgbClr val="4B4643"/>
                </a:solidFill>
                <a:latin typeface="+mn-lt"/>
              </a:rPr>
              <a:t>welzijnswerk</a:t>
            </a:r>
            <a:endParaRPr lang="nl-NL" dirty="0">
              <a:solidFill>
                <a:srgbClr val="4B4643"/>
              </a:solidFill>
              <a:latin typeface="+mn-lt"/>
            </a:endParaRPr>
          </a:p>
        </p:txBody>
      </p:sp>
      <p:pic>
        <p:nvPicPr>
          <p:cNvPr id="30" name="Afbeelding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1391" y="1261225"/>
            <a:ext cx="750596" cy="888928"/>
          </a:xfrm>
          <a:prstGeom prst="rect">
            <a:avLst/>
          </a:prstGeom>
        </p:spPr>
      </p:pic>
      <p:sp>
        <p:nvSpPr>
          <p:cNvPr id="38" name="Tekstvak 37"/>
          <p:cNvSpPr txBox="1"/>
          <p:nvPr/>
        </p:nvSpPr>
        <p:spPr>
          <a:xfrm>
            <a:off x="2938656" y="2142928"/>
            <a:ext cx="1633344" cy="400110"/>
          </a:xfrm>
          <a:prstGeom prst="rect">
            <a:avLst/>
          </a:prstGeom>
          <a:noFill/>
        </p:spPr>
        <p:txBody>
          <a:bodyPr wrap="square" rtlCol="0">
            <a:spAutoFit/>
          </a:bodyPr>
          <a:lstStyle/>
          <a:p>
            <a:pPr algn="ctr"/>
            <a:r>
              <a:rPr lang="nl-NL" sz="2000" dirty="0" smtClean="0">
                <a:solidFill>
                  <a:srgbClr val="4B4643"/>
                </a:solidFill>
                <a:latin typeface="+mn-lt"/>
              </a:rPr>
              <a:t>gemeente</a:t>
            </a:r>
            <a:endParaRPr lang="nl-NL" sz="2000" dirty="0">
              <a:solidFill>
                <a:srgbClr val="4B4643"/>
              </a:solidFill>
              <a:latin typeface="+mn-lt"/>
            </a:endParaRPr>
          </a:p>
        </p:txBody>
      </p:sp>
      <p:pic>
        <p:nvPicPr>
          <p:cNvPr id="34" name="Afbeelding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7" y="1443064"/>
            <a:ext cx="796280" cy="634150"/>
          </a:xfrm>
          <a:prstGeom prst="rect">
            <a:avLst/>
          </a:prstGeom>
        </p:spPr>
      </p:pic>
      <p:sp>
        <p:nvSpPr>
          <p:cNvPr id="19" name="Rechthoek 18"/>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 name="Afbeelding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1719" y="4604468"/>
            <a:ext cx="804917" cy="745359"/>
          </a:xfrm>
          <a:prstGeom prst="rect">
            <a:avLst/>
          </a:prstGeom>
        </p:spPr>
      </p:pic>
      <p:pic>
        <p:nvPicPr>
          <p:cNvPr id="3" name="Afbeelding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1987" y="3026497"/>
            <a:ext cx="1148085" cy="690535"/>
          </a:xfrm>
          <a:prstGeom prst="rect">
            <a:avLst/>
          </a:prstGeom>
        </p:spPr>
      </p:pic>
      <p:pic>
        <p:nvPicPr>
          <p:cNvPr id="4" name="Afbeelding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03362" y="2636912"/>
            <a:ext cx="624788" cy="1063590"/>
          </a:xfrm>
          <a:prstGeom prst="rect">
            <a:avLst/>
          </a:prstGeom>
        </p:spPr>
      </p:pic>
      <p:pic>
        <p:nvPicPr>
          <p:cNvPr id="5" name="Afbeelding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97554" y="4555840"/>
            <a:ext cx="1088260" cy="893020"/>
          </a:xfrm>
          <a:prstGeom prst="rect">
            <a:avLst/>
          </a:prstGeom>
        </p:spPr>
      </p:pic>
      <p:pic>
        <p:nvPicPr>
          <p:cNvPr id="7" name="Afbeelding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40668" y="2995285"/>
            <a:ext cx="1156850" cy="736837"/>
          </a:xfrm>
          <a:prstGeom prst="rect">
            <a:avLst/>
          </a:prstGeom>
        </p:spPr>
      </p:pic>
      <p:pic>
        <p:nvPicPr>
          <p:cNvPr id="9" name="Afbeelding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57016" y="4531531"/>
            <a:ext cx="734213" cy="891235"/>
          </a:xfrm>
          <a:prstGeom prst="rect">
            <a:avLst/>
          </a:prstGeom>
        </p:spPr>
      </p:pic>
      <p:pic>
        <p:nvPicPr>
          <p:cNvPr id="10" name="Afbeelding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74182" y="2951493"/>
            <a:ext cx="774913" cy="773325"/>
          </a:xfrm>
          <a:prstGeom prst="rect">
            <a:avLst/>
          </a:prstGeom>
        </p:spPr>
      </p:pic>
      <p:pic>
        <p:nvPicPr>
          <p:cNvPr id="11" name="Afbeelding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2525" y="4559958"/>
            <a:ext cx="440670" cy="834383"/>
          </a:xfrm>
          <a:prstGeom prst="rect">
            <a:avLst/>
          </a:prstGeom>
        </p:spPr>
      </p:pic>
      <p:pic>
        <p:nvPicPr>
          <p:cNvPr id="32" name="Afbeelding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9037" y="4531532"/>
            <a:ext cx="734213" cy="891235"/>
          </a:xfrm>
          <a:prstGeom prst="rect">
            <a:avLst/>
          </a:prstGeom>
        </p:spPr>
      </p:pic>
      <p:sp>
        <p:nvSpPr>
          <p:cNvPr id="35" name="Tekstvak 34"/>
          <p:cNvSpPr txBox="1"/>
          <p:nvPr/>
        </p:nvSpPr>
        <p:spPr>
          <a:xfrm>
            <a:off x="4123925" y="5462008"/>
            <a:ext cx="2036864" cy="707886"/>
          </a:xfrm>
          <a:prstGeom prst="rect">
            <a:avLst/>
          </a:prstGeom>
          <a:noFill/>
        </p:spPr>
        <p:txBody>
          <a:bodyPr wrap="square" rtlCol="0">
            <a:spAutoFit/>
          </a:bodyPr>
          <a:lstStyle/>
          <a:p>
            <a:pPr algn="ctr"/>
            <a:r>
              <a:rPr lang="nl-NL" sz="2000" dirty="0" smtClean="0">
                <a:solidFill>
                  <a:srgbClr val="4B4643"/>
                </a:solidFill>
                <a:latin typeface="+mn-lt"/>
              </a:rPr>
              <a:t>vluchtelingen-</a:t>
            </a:r>
            <a:br>
              <a:rPr lang="nl-NL" sz="2000" dirty="0" smtClean="0">
                <a:solidFill>
                  <a:srgbClr val="4B4643"/>
                </a:solidFill>
                <a:latin typeface="+mn-lt"/>
              </a:rPr>
            </a:br>
            <a:r>
              <a:rPr lang="nl-NL" sz="2000" dirty="0" smtClean="0">
                <a:solidFill>
                  <a:srgbClr val="4B4643"/>
                </a:solidFill>
                <a:latin typeface="+mn-lt"/>
              </a:rPr>
              <a:t>werk</a:t>
            </a:r>
            <a:endParaRPr lang="nl-NL" dirty="0">
              <a:solidFill>
                <a:srgbClr val="4B4643"/>
              </a:solidFill>
              <a:latin typeface="+mn-lt"/>
            </a:endParaRPr>
          </a:p>
        </p:txBody>
      </p:sp>
      <p:sp>
        <p:nvSpPr>
          <p:cNvPr id="39" name="Tekstvak 38"/>
          <p:cNvSpPr txBox="1"/>
          <p:nvPr/>
        </p:nvSpPr>
        <p:spPr>
          <a:xfrm>
            <a:off x="1907704" y="3861048"/>
            <a:ext cx="2036864" cy="400110"/>
          </a:xfrm>
          <a:prstGeom prst="rect">
            <a:avLst/>
          </a:prstGeom>
          <a:noFill/>
        </p:spPr>
        <p:txBody>
          <a:bodyPr wrap="square" rtlCol="0">
            <a:spAutoFit/>
          </a:bodyPr>
          <a:lstStyle/>
          <a:p>
            <a:pPr algn="ctr"/>
            <a:r>
              <a:rPr lang="nl-NL" sz="2000" dirty="0" smtClean="0">
                <a:solidFill>
                  <a:srgbClr val="4B4643"/>
                </a:solidFill>
                <a:latin typeface="+mn-lt"/>
              </a:rPr>
              <a:t>logopedie</a:t>
            </a:r>
            <a:endParaRPr lang="nl-NL" dirty="0">
              <a:solidFill>
                <a:srgbClr val="4B4643"/>
              </a:solidFill>
              <a:latin typeface="+mn-lt"/>
            </a:endParaRPr>
          </a:p>
        </p:txBody>
      </p:sp>
      <p:sp>
        <p:nvSpPr>
          <p:cNvPr id="40" name="Tekstvak 39"/>
          <p:cNvSpPr txBox="1"/>
          <p:nvPr/>
        </p:nvSpPr>
        <p:spPr>
          <a:xfrm>
            <a:off x="3615256" y="3813393"/>
            <a:ext cx="2036864" cy="400110"/>
          </a:xfrm>
          <a:prstGeom prst="rect">
            <a:avLst/>
          </a:prstGeom>
          <a:noFill/>
        </p:spPr>
        <p:txBody>
          <a:bodyPr wrap="square" rtlCol="0">
            <a:spAutoFit/>
          </a:bodyPr>
          <a:lstStyle/>
          <a:p>
            <a:pPr algn="ctr"/>
            <a:r>
              <a:rPr lang="nl-NL" sz="2000" dirty="0" smtClean="0">
                <a:solidFill>
                  <a:srgbClr val="4B4643"/>
                </a:solidFill>
                <a:latin typeface="+mn-lt"/>
              </a:rPr>
              <a:t>werkgevers</a:t>
            </a:r>
            <a:endParaRPr lang="nl-NL" dirty="0">
              <a:solidFill>
                <a:srgbClr val="4B4643"/>
              </a:solidFill>
              <a:latin typeface="+mn-lt"/>
            </a:endParaRPr>
          </a:p>
        </p:txBody>
      </p:sp>
      <p:sp>
        <p:nvSpPr>
          <p:cNvPr id="41" name="Tekstvak 40"/>
          <p:cNvSpPr txBox="1"/>
          <p:nvPr/>
        </p:nvSpPr>
        <p:spPr>
          <a:xfrm>
            <a:off x="5451162" y="3789040"/>
            <a:ext cx="2036864" cy="400110"/>
          </a:xfrm>
          <a:prstGeom prst="rect">
            <a:avLst/>
          </a:prstGeom>
          <a:noFill/>
        </p:spPr>
        <p:txBody>
          <a:bodyPr wrap="square" rtlCol="0">
            <a:spAutoFit/>
          </a:bodyPr>
          <a:lstStyle/>
          <a:p>
            <a:pPr algn="ctr"/>
            <a:r>
              <a:rPr lang="nl-NL" sz="2000" dirty="0" smtClean="0">
                <a:solidFill>
                  <a:srgbClr val="4B4643"/>
                </a:solidFill>
                <a:latin typeface="+mn-lt"/>
              </a:rPr>
              <a:t>sportbedrijven</a:t>
            </a:r>
            <a:endParaRPr lang="nl-NL" dirty="0">
              <a:solidFill>
                <a:srgbClr val="4B4643"/>
              </a:solidFill>
              <a:latin typeface="+mn-lt"/>
            </a:endParaRPr>
          </a:p>
        </p:txBody>
      </p:sp>
      <p:sp>
        <p:nvSpPr>
          <p:cNvPr id="42" name="Tekstvak 41"/>
          <p:cNvSpPr txBox="1"/>
          <p:nvPr/>
        </p:nvSpPr>
        <p:spPr>
          <a:xfrm>
            <a:off x="5940152" y="5477162"/>
            <a:ext cx="2036864" cy="400110"/>
          </a:xfrm>
          <a:prstGeom prst="rect">
            <a:avLst/>
          </a:prstGeom>
          <a:noFill/>
        </p:spPr>
        <p:txBody>
          <a:bodyPr wrap="square" rtlCol="0">
            <a:spAutoFit/>
          </a:bodyPr>
          <a:lstStyle/>
          <a:p>
            <a:pPr algn="ctr"/>
            <a:r>
              <a:rPr lang="nl-NL" sz="2000" dirty="0" err="1" smtClean="0">
                <a:solidFill>
                  <a:srgbClr val="4B4643"/>
                </a:solidFill>
                <a:latin typeface="+mn-lt"/>
              </a:rPr>
              <a:t>Seniorweb</a:t>
            </a:r>
            <a:endParaRPr lang="nl-NL" dirty="0">
              <a:solidFill>
                <a:srgbClr val="4B4643"/>
              </a:solidFill>
              <a:latin typeface="+mn-lt"/>
            </a:endParaRPr>
          </a:p>
        </p:txBody>
      </p:sp>
      <p:sp>
        <p:nvSpPr>
          <p:cNvPr id="43" name="Tekstvak 42"/>
          <p:cNvSpPr txBox="1"/>
          <p:nvPr/>
        </p:nvSpPr>
        <p:spPr>
          <a:xfrm>
            <a:off x="251045" y="5451962"/>
            <a:ext cx="2036864" cy="707886"/>
          </a:xfrm>
          <a:prstGeom prst="rect">
            <a:avLst/>
          </a:prstGeom>
          <a:noFill/>
        </p:spPr>
        <p:txBody>
          <a:bodyPr wrap="square" rtlCol="0">
            <a:spAutoFit/>
          </a:bodyPr>
          <a:lstStyle/>
          <a:p>
            <a:pPr algn="ctr"/>
            <a:r>
              <a:rPr lang="nl-NL" sz="2000" dirty="0" smtClean="0">
                <a:solidFill>
                  <a:srgbClr val="4B4643"/>
                </a:solidFill>
                <a:latin typeface="+mn-lt"/>
              </a:rPr>
              <a:t>Stichting Lezen &amp; Schrijven</a:t>
            </a:r>
            <a:endParaRPr lang="nl-NL" dirty="0">
              <a:solidFill>
                <a:srgbClr val="4B4643"/>
              </a:solidFill>
              <a:latin typeface="+mn-lt"/>
            </a:endParaRPr>
          </a:p>
        </p:txBody>
      </p:sp>
      <p:sp>
        <p:nvSpPr>
          <p:cNvPr id="44" name="Tekstvak 43"/>
          <p:cNvSpPr txBox="1"/>
          <p:nvPr/>
        </p:nvSpPr>
        <p:spPr>
          <a:xfrm>
            <a:off x="7143648" y="3732122"/>
            <a:ext cx="2036864" cy="707886"/>
          </a:xfrm>
          <a:prstGeom prst="rect">
            <a:avLst/>
          </a:prstGeom>
          <a:noFill/>
        </p:spPr>
        <p:txBody>
          <a:bodyPr wrap="square" rtlCol="0">
            <a:spAutoFit/>
          </a:bodyPr>
          <a:lstStyle/>
          <a:p>
            <a:pPr algn="ctr"/>
            <a:r>
              <a:rPr lang="nl-NL" sz="2000" dirty="0" smtClean="0">
                <a:solidFill>
                  <a:srgbClr val="4B4643"/>
                </a:solidFill>
                <a:latin typeface="+mn-lt"/>
              </a:rPr>
              <a:t>ouderen-</a:t>
            </a:r>
            <a:br>
              <a:rPr lang="nl-NL" sz="2000" dirty="0" smtClean="0">
                <a:solidFill>
                  <a:srgbClr val="4B4643"/>
                </a:solidFill>
                <a:latin typeface="+mn-lt"/>
              </a:rPr>
            </a:br>
            <a:r>
              <a:rPr lang="nl-NL" sz="2000" dirty="0" smtClean="0">
                <a:solidFill>
                  <a:srgbClr val="4B4643"/>
                </a:solidFill>
                <a:latin typeface="+mn-lt"/>
              </a:rPr>
              <a:t>bonden</a:t>
            </a:r>
            <a:endParaRPr lang="nl-NL" dirty="0">
              <a:solidFill>
                <a:srgbClr val="4B4643"/>
              </a:solidFill>
              <a:latin typeface="+mn-lt"/>
            </a:endParaRPr>
          </a:p>
        </p:txBody>
      </p:sp>
      <p:sp>
        <p:nvSpPr>
          <p:cNvPr id="45" name="Tekstvak 44"/>
          <p:cNvSpPr txBox="1"/>
          <p:nvPr/>
        </p:nvSpPr>
        <p:spPr>
          <a:xfrm>
            <a:off x="2266807" y="5484838"/>
            <a:ext cx="2036864" cy="400110"/>
          </a:xfrm>
          <a:prstGeom prst="rect">
            <a:avLst/>
          </a:prstGeom>
          <a:noFill/>
        </p:spPr>
        <p:txBody>
          <a:bodyPr wrap="square" rtlCol="0">
            <a:spAutoFit/>
          </a:bodyPr>
          <a:lstStyle/>
          <a:p>
            <a:pPr algn="ctr"/>
            <a:r>
              <a:rPr lang="nl-NL" sz="2000" dirty="0" smtClean="0">
                <a:solidFill>
                  <a:srgbClr val="4B4643"/>
                </a:solidFill>
                <a:latin typeface="+mn-lt"/>
              </a:rPr>
              <a:t>Stichting Lezen</a:t>
            </a:r>
            <a:endParaRPr lang="nl-NL" dirty="0">
              <a:solidFill>
                <a:srgbClr val="4B4643"/>
              </a:solidFill>
              <a:latin typeface="+mn-lt"/>
            </a:endParaRPr>
          </a:p>
        </p:txBody>
      </p:sp>
      <p:sp>
        <p:nvSpPr>
          <p:cNvPr id="37" name="Rechthoek 36"/>
          <p:cNvSpPr/>
          <p:nvPr/>
        </p:nvSpPr>
        <p:spPr bwMode="auto">
          <a:xfrm>
            <a:off x="7740352" y="5229200"/>
            <a:ext cx="1008112" cy="1145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6" name="Rectangle 2"/>
          <p:cNvSpPr txBox="1">
            <a:spLocks noChangeArrowheads="1"/>
          </p:cNvSpPr>
          <p:nvPr/>
        </p:nvSpPr>
        <p:spPr bwMode="auto">
          <a:xfrm>
            <a:off x="107504" y="404713"/>
            <a:ext cx="856895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600" b="1" kern="0" dirty="0" smtClean="0">
                <a:solidFill>
                  <a:schemeClr val="bg1"/>
                </a:solidFill>
                <a:latin typeface="+mn-lt"/>
              </a:rPr>
              <a:t>SAMEN MET…</a:t>
            </a:r>
          </a:p>
        </p:txBody>
      </p:sp>
    </p:spTree>
    <p:extLst>
      <p:ext uri="{BB962C8B-B14F-4D97-AF65-F5344CB8AC3E}">
        <p14:creationId xmlns:p14="http://schemas.microsoft.com/office/powerpoint/2010/main" val="1128408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44016" y="1484784"/>
            <a:ext cx="7772400" cy="1582737"/>
          </a:xfrm>
        </p:spPr>
        <p:txBody>
          <a:bodyPr/>
          <a:lstStyle/>
          <a:p>
            <a:pPr eaLnBrk="1" hangingPunct="1"/>
            <a:r>
              <a:rPr lang="nl-NL" altLang="nl-NL" sz="4000" b="1" dirty="0" smtClean="0">
                <a:latin typeface="+mn-lt"/>
              </a:rPr>
              <a:t>DOORBREEK DE CYCLUS </a:t>
            </a:r>
            <a:br>
              <a:rPr lang="nl-NL" altLang="nl-NL" sz="4000" b="1" dirty="0" smtClean="0">
                <a:latin typeface="+mn-lt"/>
              </a:rPr>
            </a:br>
            <a:r>
              <a:rPr lang="nl-NL" altLang="nl-NL" sz="4000" b="1" dirty="0" smtClean="0">
                <a:latin typeface="+mn-lt"/>
              </a:rPr>
              <a:t>VAN LAAGGELETTERDHEID</a:t>
            </a:r>
            <a:br>
              <a:rPr lang="nl-NL" altLang="nl-NL" sz="4000" b="1" dirty="0" smtClean="0">
                <a:latin typeface="+mn-lt"/>
              </a:rPr>
            </a:br>
            <a:r>
              <a:rPr lang="nl-NL" altLang="nl-NL" sz="4000" b="1" dirty="0" smtClean="0">
                <a:latin typeface="+mn-lt"/>
              </a:rPr>
              <a:t>BINNEN HET GEZIN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683568" y="1556792"/>
            <a:ext cx="7776864" cy="5909310"/>
          </a:xfrm>
          <a:prstGeom prst="rect">
            <a:avLst/>
          </a:prstGeom>
        </p:spPr>
        <p:txBody>
          <a:bodyPr wrap="square">
            <a:spAutoFit/>
          </a:bodyPr>
          <a:lstStyle/>
          <a:p>
            <a:pPr marL="342900" indent="-342900">
              <a:buFont typeface="Arial" panose="020B0604020202020204" pitchFamily="34" charset="0"/>
              <a:buChar char="•"/>
            </a:pPr>
            <a:r>
              <a:rPr lang="nl-NL" sz="1800" dirty="0" smtClean="0">
                <a:solidFill>
                  <a:srgbClr val="4B4643"/>
                </a:solidFill>
                <a:latin typeface="+mn-lt"/>
              </a:rPr>
              <a:t>De volgende dia’s maken inzichtelijk hoe de cyclus van laaggeletterdheid doorbroken kan worden en welke rol de Bibliotheek hierin speelt. Er zijn twee varianten waartussen je kunt kiezen.</a:t>
            </a:r>
            <a:br>
              <a:rPr lang="nl-NL" sz="1800" dirty="0" smtClean="0">
                <a:solidFill>
                  <a:srgbClr val="4B4643"/>
                </a:solidFill>
                <a:latin typeface="+mn-lt"/>
              </a:rPr>
            </a:br>
            <a:endParaRPr lang="nl-NL" sz="1800" dirty="0" smtClean="0">
              <a:solidFill>
                <a:srgbClr val="4B4643"/>
              </a:solidFill>
              <a:latin typeface="+mn-lt"/>
            </a:endParaRPr>
          </a:p>
          <a:p>
            <a:pPr marL="342900" indent="-342900">
              <a:buFont typeface="Arial" panose="020B0604020202020204" pitchFamily="34" charset="0"/>
              <a:buChar char="•"/>
            </a:pPr>
            <a:r>
              <a:rPr lang="nl-NL" sz="1800" dirty="0" smtClean="0">
                <a:solidFill>
                  <a:srgbClr val="4B4643"/>
                </a:solidFill>
                <a:latin typeface="+mn-lt"/>
              </a:rPr>
              <a:t>De eerste variant toont de Bibliotheek als spin in het web. Het logo van de Bibliotheek staat daarom middenin het wiel.   </a:t>
            </a:r>
          </a:p>
          <a:p>
            <a:pPr marL="342900" indent="-342900">
              <a:buFont typeface="Arial" panose="020B0604020202020204" pitchFamily="34" charset="0"/>
              <a:buChar char="•"/>
            </a:pPr>
            <a:endParaRPr lang="nl-NL" sz="1800" dirty="0" smtClean="0">
              <a:solidFill>
                <a:srgbClr val="4B4643"/>
              </a:solidFill>
              <a:latin typeface="+mn-lt"/>
            </a:endParaRPr>
          </a:p>
          <a:p>
            <a:pPr marL="342900" indent="-342900">
              <a:buFont typeface="Arial" panose="020B0604020202020204" pitchFamily="34" charset="0"/>
              <a:buChar char="•"/>
            </a:pPr>
            <a:r>
              <a:rPr lang="nl-NL" sz="1800" dirty="0" smtClean="0">
                <a:solidFill>
                  <a:srgbClr val="4B4643"/>
                </a:solidFill>
                <a:latin typeface="+mn-lt"/>
              </a:rPr>
              <a:t>De tweede variant laat zien dat de Bibliotheek vanuit vragen/behoeften werkt. Dit wordt duidelijk gemaakt door middel van een vraagteken in het wiel; vraaggericht werken. </a:t>
            </a:r>
          </a:p>
          <a:p>
            <a:pPr marL="342900" indent="-342900">
              <a:buFont typeface="Arial" panose="020B0604020202020204" pitchFamily="34" charset="0"/>
              <a:buChar char="•"/>
            </a:pPr>
            <a:endParaRPr lang="nl-NL" sz="1800" dirty="0">
              <a:solidFill>
                <a:srgbClr val="4B4643"/>
              </a:solidFill>
              <a:latin typeface="+mn-lt"/>
            </a:endParaRPr>
          </a:p>
          <a:p>
            <a:pPr marL="342900" indent="-342900">
              <a:buFont typeface="Arial" panose="020B0604020202020204" pitchFamily="34" charset="0"/>
              <a:buChar char="•"/>
            </a:pPr>
            <a:r>
              <a:rPr lang="nl-NL" sz="1800" dirty="0" smtClean="0">
                <a:solidFill>
                  <a:srgbClr val="4B4643"/>
                </a:solidFill>
                <a:latin typeface="+mn-lt"/>
              </a:rPr>
              <a:t>Tevens is het ook mogelijk om de partners waarmee al rond bepaalde programma’s wordt samengewerkt naast het wiel te presenteren. Een aantal samenwerkingspartners zijn, ten voorbeeld, al in dia 31 en 32 opgenomen.</a:t>
            </a:r>
          </a:p>
          <a:p>
            <a:endParaRPr lang="nl-NL" sz="1800" dirty="0" smtClean="0">
              <a:solidFill>
                <a:srgbClr val="4B4643"/>
              </a:solidFill>
              <a:latin typeface="TheMix B5 Plain" pitchFamily="50" charset="0"/>
            </a:endParaRPr>
          </a:p>
          <a:p>
            <a:pPr marL="342900" indent="-342900">
              <a:buFont typeface="Arial" panose="020B0604020202020204" pitchFamily="34" charset="0"/>
              <a:buChar char="•"/>
            </a:pPr>
            <a:endParaRPr lang="nl-NL" sz="1800" dirty="0">
              <a:solidFill>
                <a:srgbClr val="4B4643"/>
              </a:solidFill>
              <a:latin typeface="TheMix B5 Plain" pitchFamily="50" charset="0"/>
            </a:endParaRPr>
          </a:p>
          <a:p>
            <a:r>
              <a:rPr lang="nl-NL" sz="1800" dirty="0" smtClean="0">
                <a:solidFill>
                  <a:srgbClr val="FF0000"/>
                </a:solidFill>
              </a:rPr>
              <a:t>Reminder</a:t>
            </a:r>
            <a:r>
              <a:rPr lang="nl-NL" sz="1800" dirty="0">
                <a:solidFill>
                  <a:srgbClr val="FF0000"/>
                </a:solidFill>
              </a:rPr>
              <a:t>: deze dia voor gebruik verwijderen</a:t>
            </a:r>
            <a:r>
              <a:rPr lang="nl-NL" sz="1800" dirty="0">
                <a:solidFill>
                  <a:srgbClr val="4B4643"/>
                </a:solidFill>
                <a:latin typeface="TheMix B5 Plain" pitchFamily="50" charset="0"/>
              </a:rPr>
              <a:t/>
            </a:r>
            <a:br>
              <a:rPr lang="nl-NL" sz="1800" dirty="0">
                <a:solidFill>
                  <a:srgbClr val="4B4643"/>
                </a:solidFill>
                <a:latin typeface="TheMix B5 Plain" pitchFamily="50" charset="0"/>
              </a:rPr>
            </a:br>
            <a:endParaRPr lang="nl-NL" sz="1800" dirty="0">
              <a:solidFill>
                <a:srgbClr val="4B4643"/>
              </a:solidFill>
              <a:latin typeface="TheMix B5 Plain" pitchFamily="50" charset="0"/>
            </a:endParaRPr>
          </a:p>
          <a:p>
            <a:pPr marL="342900" indent="-342900">
              <a:buFont typeface="Arial" panose="020B0604020202020204" pitchFamily="34" charset="0"/>
              <a:buChar char="•"/>
            </a:pPr>
            <a:endParaRPr lang="nl-NL" sz="1800" dirty="0" smtClean="0">
              <a:solidFill>
                <a:srgbClr val="4B4643"/>
              </a:solidFill>
              <a:latin typeface="TheMix B5 Plain" pitchFamily="50" charset="0"/>
            </a:endParaRPr>
          </a:p>
          <a:p>
            <a:pPr marL="342900" indent="-342900">
              <a:buFont typeface="Arial" panose="020B0604020202020204" pitchFamily="34" charset="0"/>
              <a:buChar char="•"/>
            </a:pPr>
            <a:endParaRPr lang="nl-NL" sz="1800" dirty="0">
              <a:solidFill>
                <a:srgbClr val="4B4643"/>
              </a:solidFill>
              <a:latin typeface="TheMix B5 Plain" pitchFamily="50" charset="0"/>
            </a:endParaRPr>
          </a:p>
        </p:txBody>
      </p:sp>
      <p:sp>
        <p:nvSpPr>
          <p:cNvPr id="10" name="Rechthoek 9"/>
          <p:cNvSpPr/>
          <p:nvPr/>
        </p:nvSpPr>
        <p:spPr bwMode="auto">
          <a:xfrm>
            <a:off x="7543816" y="5445224"/>
            <a:ext cx="1152128"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hthoek 5"/>
          <p:cNvSpPr/>
          <p:nvPr/>
        </p:nvSpPr>
        <p:spPr bwMode="auto">
          <a:xfrm>
            <a:off x="-108520" y="260648"/>
            <a:ext cx="8208912" cy="864096"/>
          </a:xfrm>
          <a:prstGeom prst="rect">
            <a:avLst/>
          </a:prstGeom>
          <a:solidFill>
            <a:srgbClr val="4B46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le 2"/>
          <p:cNvSpPr txBox="1">
            <a:spLocks noChangeArrowheads="1"/>
          </p:cNvSpPr>
          <p:nvPr/>
        </p:nvSpPr>
        <p:spPr bwMode="auto">
          <a:xfrm>
            <a:off x="-540568" y="404713"/>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WERKEN MET DEZE POWERPOINT</a:t>
            </a:r>
          </a:p>
        </p:txBody>
      </p:sp>
    </p:spTree>
    <p:extLst>
      <p:ext uri="{BB962C8B-B14F-4D97-AF65-F5344CB8AC3E}">
        <p14:creationId xmlns:p14="http://schemas.microsoft.com/office/powerpoint/2010/main" val="3052678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03548" y="476672"/>
            <a:ext cx="813690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800" kern="0" dirty="0" smtClean="0">
                <a:latin typeface="TMixExtraBold" pitchFamily="50" charset="0"/>
              </a:rPr>
              <a:t>HOE DOORBREKEN WE DE CYCLUS?</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691" y="1394734"/>
            <a:ext cx="5202620" cy="5202618"/>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3973" y="2431263"/>
            <a:ext cx="613626" cy="361540"/>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7335" y="1624998"/>
            <a:ext cx="582350" cy="582348"/>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1633855"/>
            <a:ext cx="315962" cy="628726"/>
          </a:xfrm>
          <a:prstGeom prst="rect">
            <a:avLst/>
          </a:prstGeom>
        </p:spPr>
      </p:pic>
      <p:pic>
        <p:nvPicPr>
          <p:cNvPr id="16" name="Afbeelding 15"/>
          <p:cNvPicPr>
            <a:picLocks noChangeAspect="1"/>
          </p:cNvPicPr>
          <p:nvPr/>
        </p:nvPicPr>
        <p:blipFill rotWithShape="1">
          <a:blip r:embed="rId6" cstate="print">
            <a:extLst>
              <a:ext uri="{28A0092B-C50C-407E-A947-70E740481C1C}">
                <a14:useLocalDpi xmlns:a14="http://schemas.microsoft.com/office/drawing/2010/main" val="0"/>
              </a:ext>
            </a:extLst>
          </a:blip>
          <a:srcRect b="10532"/>
          <a:stretch/>
        </p:blipFill>
        <p:spPr>
          <a:xfrm>
            <a:off x="6047615" y="2330780"/>
            <a:ext cx="315962" cy="562506"/>
          </a:xfrm>
          <a:prstGeom prst="rect">
            <a:avLst/>
          </a:prstGeom>
        </p:spPr>
      </p:pic>
      <p:pic>
        <p:nvPicPr>
          <p:cNvPr id="12" name="Afbeelding 11"/>
          <p:cNvPicPr>
            <a:picLocks noChangeAspect="1"/>
          </p:cNvPicPr>
          <p:nvPr/>
        </p:nvPicPr>
        <p:blipFill rotWithShape="1">
          <a:blip r:embed="rId7" cstate="print">
            <a:extLst>
              <a:ext uri="{28A0092B-C50C-407E-A947-70E740481C1C}">
                <a14:useLocalDpi xmlns:a14="http://schemas.microsoft.com/office/drawing/2010/main" val="0"/>
              </a:ext>
            </a:extLst>
          </a:blip>
          <a:srcRect l="11464" t="14470" r="10672"/>
          <a:stretch/>
        </p:blipFill>
        <p:spPr>
          <a:xfrm>
            <a:off x="6433531" y="3529825"/>
            <a:ext cx="480110" cy="443198"/>
          </a:xfrm>
          <a:prstGeom prst="rect">
            <a:avLst/>
          </a:prstGeom>
        </p:spPr>
      </p:pic>
      <p:pic>
        <p:nvPicPr>
          <p:cNvPr id="13" name="Afbeelding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5596" y="4729778"/>
            <a:ext cx="608410" cy="285840"/>
          </a:xfrm>
          <a:prstGeom prst="rect">
            <a:avLst/>
          </a:prstGeom>
        </p:spPr>
      </p:pic>
      <p:pic>
        <p:nvPicPr>
          <p:cNvPr id="19" name="Afbeelding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514" y="6035744"/>
            <a:ext cx="608410" cy="285840"/>
          </a:xfrm>
          <a:prstGeom prst="rect">
            <a:avLst/>
          </a:prstGeom>
        </p:spPr>
      </p:pic>
      <p:pic>
        <p:nvPicPr>
          <p:cNvPr id="14" name="Afbeelding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8310" y="5589240"/>
            <a:ext cx="556026" cy="446504"/>
          </a:xfrm>
          <a:prstGeom prst="rect">
            <a:avLst/>
          </a:prstGeom>
        </p:spPr>
      </p:pic>
      <p:pic>
        <p:nvPicPr>
          <p:cNvPr id="15" name="Afbeelding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0975" y="5640077"/>
            <a:ext cx="558308" cy="344830"/>
          </a:xfrm>
          <a:prstGeom prst="rect">
            <a:avLst/>
          </a:prstGeom>
        </p:spPr>
      </p:pic>
      <p:pic>
        <p:nvPicPr>
          <p:cNvPr id="22" name="Afbeelding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8678" y="3539317"/>
            <a:ext cx="558308" cy="344830"/>
          </a:xfrm>
          <a:prstGeom prst="rect">
            <a:avLst/>
          </a:prstGeom>
        </p:spPr>
      </p:pic>
      <p:pic>
        <p:nvPicPr>
          <p:cNvPr id="17" name="Afbeelding 16"/>
          <p:cNvPicPr>
            <a:picLocks noChangeAspect="1"/>
          </p:cNvPicPr>
          <p:nvPr/>
        </p:nvPicPr>
        <p:blipFill rotWithShape="1">
          <a:blip r:embed="rId11" cstate="print">
            <a:extLst>
              <a:ext uri="{28A0092B-C50C-407E-A947-70E740481C1C}">
                <a14:useLocalDpi xmlns:a14="http://schemas.microsoft.com/office/drawing/2010/main" val="0"/>
              </a:ext>
            </a:extLst>
          </a:blip>
          <a:srcRect l="44478"/>
          <a:stretch/>
        </p:blipFill>
        <p:spPr>
          <a:xfrm>
            <a:off x="2328481" y="4764308"/>
            <a:ext cx="570984" cy="248868"/>
          </a:xfrm>
          <a:prstGeom prst="rect">
            <a:avLst/>
          </a:prstGeom>
        </p:spPr>
      </p:pic>
      <p:pic>
        <p:nvPicPr>
          <p:cNvPr id="18" name="Afbeelding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48551" y="3777934"/>
            <a:ext cx="398784" cy="1280644"/>
          </a:xfrm>
          <a:prstGeom prst="rect">
            <a:avLst/>
          </a:prstGeom>
        </p:spPr>
      </p:pic>
      <p:pic>
        <p:nvPicPr>
          <p:cNvPr id="20" name="Afbeelding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462189" y="2554439"/>
            <a:ext cx="553514" cy="942258"/>
          </a:xfrm>
          <a:prstGeom prst="rect">
            <a:avLst/>
          </a:prstGeom>
        </p:spPr>
      </p:pic>
      <p:pic>
        <p:nvPicPr>
          <p:cNvPr id="21" name="Afbeelding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34175" y="2689657"/>
            <a:ext cx="663806" cy="534288"/>
          </a:xfrm>
          <a:prstGeom prst="rect">
            <a:avLst/>
          </a:prstGeom>
        </p:spPr>
      </p:pic>
      <p:pic>
        <p:nvPicPr>
          <p:cNvPr id="23" name="Afbeelding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22857" y="3809596"/>
            <a:ext cx="625070" cy="1063102"/>
          </a:xfrm>
          <a:prstGeom prst="rect">
            <a:avLst/>
          </a:prstGeom>
        </p:spPr>
      </p:pic>
      <p:pic>
        <p:nvPicPr>
          <p:cNvPr id="24" name="Afbeelding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14223" y="4941395"/>
            <a:ext cx="1333028" cy="518622"/>
          </a:xfrm>
          <a:prstGeom prst="rect">
            <a:avLst/>
          </a:prstGeom>
        </p:spPr>
      </p:pic>
      <p:sp>
        <p:nvSpPr>
          <p:cNvPr id="25" name="Rechthoek 24"/>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ectangle 2"/>
          <p:cNvSpPr txBox="1">
            <a:spLocks noChangeArrowheads="1"/>
          </p:cNvSpPr>
          <p:nvPr/>
        </p:nvSpPr>
        <p:spPr bwMode="auto">
          <a:xfrm>
            <a:off x="107504" y="404713"/>
            <a:ext cx="856895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600" b="1" kern="0" dirty="0" smtClean="0">
                <a:solidFill>
                  <a:schemeClr val="bg1"/>
                </a:solidFill>
                <a:latin typeface="+mn-lt"/>
              </a:rPr>
              <a:t>HOE DOORBREKEN WE DE CYCLUS?</a:t>
            </a:r>
          </a:p>
        </p:txBody>
      </p:sp>
      <p:pic>
        <p:nvPicPr>
          <p:cNvPr id="4" name="Afbeelding 3"/>
          <p:cNvPicPr>
            <a:picLocks noChangeAspect="1"/>
          </p:cNvPicPr>
          <p:nvPr/>
        </p:nvPicPr>
        <p:blipFill rotWithShape="1">
          <a:blip r:embed="rId17" cstate="print">
            <a:extLst>
              <a:ext uri="{28A0092B-C50C-407E-A947-70E740481C1C}">
                <a14:useLocalDpi xmlns:a14="http://schemas.microsoft.com/office/drawing/2010/main" val="0"/>
              </a:ext>
            </a:extLst>
          </a:blip>
          <a:srcRect l="21979" t="30675" r="37442" b="34004"/>
          <a:stretch/>
        </p:blipFill>
        <p:spPr>
          <a:xfrm>
            <a:off x="3995936" y="3243126"/>
            <a:ext cx="1223519" cy="1505833"/>
          </a:xfrm>
          <a:prstGeom prst="rect">
            <a:avLst/>
          </a:prstGeom>
        </p:spPr>
      </p:pic>
      <p:pic>
        <p:nvPicPr>
          <p:cNvPr id="27" name="Afbeelding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91614" y="2629174"/>
            <a:ext cx="1156850" cy="736837"/>
          </a:xfrm>
          <a:prstGeom prst="rect">
            <a:avLst/>
          </a:prstGeom>
        </p:spPr>
      </p:pic>
      <p:pic>
        <p:nvPicPr>
          <p:cNvPr id="28" name="Afbeelding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61190" y="4116908"/>
            <a:ext cx="979262" cy="612870"/>
          </a:xfrm>
          <a:prstGeom prst="rect">
            <a:avLst/>
          </a:prstGeom>
        </p:spPr>
      </p:pic>
      <p:pic>
        <p:nvPicPr>
          <p:cNvPr id="29" name="Afbeelding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73586" y="5934920"/>
            <a:ext cx="774913" cy="773325"/>
          </a:xfrm>
          <a:prstGeom prst="rect">
            <a:avLst/>
          </a:prstGeom>
        </p:spPr>
      </p:pic>
      <p:pic>
        <p:nvPicPr>
          <p:cNvPr id="30" name="Afbeelding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887022" y="1326929"/>
            <a:ext cx="885104" cy="712410"/>
          </a:xfrm>
          <a:prstGeom prst="rect">
            <a:avLst/>
          </a:prstGeom>
        </p:spPr>
      </p:pic>
      <p:pic>
        <p:nvPicPr>
          <p:cNvPr id="31" name="Afbeelding 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95525" y="1213073"/>
            <a:ext cx="624788" cy="1063590"/>
          </a:xfrm>
          <a:prstGeom prst="rect">
            <a:avLst/>
          </a:prstGeom>
        </p:spPr>
      </p:pic>
      <p:pic>
        <p:nvPicPr>
          <p:cNvPr id="32" name="Afbeelding 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78236" y="2689657"/>
            <a:ext cx="741035" cy="708484"/>
          </a:xfrm>
          <a:prstGeom prst="rect">
            <a:avLst/>
          </a:prstGeom>
        </p:spPr>
      </p:pic>
      <p:pic>
        <p:nvPicPr>
          <p:cNvPr id="33" name="Afbeelding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15295" y="4182163"/>
            <a:ext cx="1148085" cy="690535"/>
          </a:xfrm>
          <a:prstGeom prst="rect">
            <a:avLst/>
          </a:prstGeom>
        </p:spPr>
      </p:pic>
      <p:pic>
        <p:nvPicPr>
          <p:cNvPr id="34" name="Afbeelding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388082" y="5591280"/>
            <a:ext cx="750596" cy="888928"/>
          </a:xfrm>
          <a:prstGeom prst="rect">
            <a:avLst/>
          </a:prstGeom>
        </p:spPr>
      </p:pic>
    </p:spTree>
    <p:extLst>
      <p:ext uri="{BB962C8B-B14F-4D97-AF65-F5344CB8AC3E}">
        <p14:creationId xmlns:p14="http://schemas.microsoft.com/office/powerpoint/2010/main" val="4182829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03548" y="476672"/>
            <a:ext cx="813690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800" kern="0" dirty="0" smtClean="0">
                <a:latin typeface="TMixExtraBold" pitchFamily="50" charset="0"/>
              </a:rPr>
              <a:t>HOE DOORBREKEN WE DE CYCLUS?</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691" y="1394734"/>
            <a:ext cx="5202620" cy="5202618"/>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3973" y="2431263"/>
            <a:ext cx="613626" cy="361540"/>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7335" y="1624998"/>
            <a:ext cx="582350" cy="582348"/>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1633855"/>
            <a:ext cx="315962" cy="628726"/>
          </a:xfrm>
          <a:prstGeom prst="rect">
            <a:avLst/>
          </a:prstGeom>
        </p:spPr>
      </p:pic>
      <p:pic>
        <p:nvPicPr>
          <p:cNvPr id="16" name="Afbeelding 15"/>
          <p:cNvPicPr>
            <a:picLocks noChangeAspect="1"/>
          </p:cNvPicPr>
          <p:nvPr/>
        </p:nvPicPr>
        <p:blipFill rotWithShape="1">
          <a:blip r:embed="rId6" cstate="print">
            <a:extLst>
              <a:ext uri="{28A0092B-C50C-407E-A947-70E740481C1C}">
                <a14:useLocalDpi xmlns:a14="http://schemas.microsoft.com/office/drawing/2010/main" val="0"/>
              </a:ext>
            </a:extLst>
          </a:blip>
          <a:srcRect b="10532"/>
          <a:stretch/>
        </p:blipFill>
        <p:spPr>
          <a:xfrm>
            <a:off x="6047615" y="2330780"/>
            <a:ext cx="315962" cy="562506"/>
          </a:xfrm>
          <a:prstGeom prst="rect">
            <a:avLst/>
          </a:prstGeom>
        </p:spPr>
      </p:pic>
      <p:pic>
        <p:nvPicPr>
          <p:cNvPr id="12" name="Afbeelding 11"/>
          <p:cNvPicPr>
            <a:picLocks noChangeAspect="1"/>
          </p:cNvPicPr>
          <p:nvPr/>
        </p:nvPicPr>
        <p:blipFill rotWithShape="1">
          <a:blip r:embed="rId7" cstate="print">
            <a:extLst>
              <a:ext uri="{28A0092B-C50C-407E-A947-70E740481C1C}">
                <a14:useLocalDpi xmlns:a14="http://schemas.microsoft.com/office/drawing/2010/main" val="0"/>
              </a:ext>
            </a:extLst>
          </a:blip>
          <a:srcRect l="11464" t="14470" r="10672"/>
          <a:stretch/>
        </p:blipFill>
        <p:spPr>
          <a:xfrm>
            <a:off x="6433531" y="3529825"/>
            <a:ext cx="480110" cy="443198"/>
          </a:xfrm>
          <a:prstGeom prst="rect">
            <a:avLst/>
          </a:prstGeom>
        </p:spPr>
      </p:pic>
      <p:pic>
        <p:nvPicPr>
          <p:cNvPr id="13" name="Afbeelding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5596" y="4729778"/>
            <a:ext cx="608410" cy="285840"/>
          </a:xfrm>
          <a:prstGeom prst="rect">
            <a:avLst/>
          </a:prstGeom>
        </p:spPr>
      </p:pic>
      <p:pic>
        <p:nvPicPr>
          <p:cNvPr id="19" name="Afbeelding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514" y="6035744"/>
            <a:ext cx="608410" cy="285840"/>
          </a:xfrm>
          <a:prstGeom prst="rect">
            <a:avLst/>
          </a:prstGeom>
        </p:spPr>
      </p:pic>
      <p:pic>
        <p:nvPicPr>
          <p:cNvPr id="14" name="Afbeelding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8310" y="5589240"/>
            <a:ext cx="556026" cy="446504"/>
          </a:xfrm>
          <a:prstGeom prst="rect">
            <a:avLst/>
          </a:prstGeom>
        </p:spPr>
      </p:pic>
      <p:pic>
        <p:nvPicPr>
          <p:cNvPr id="15" name="Afbeelding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0975" y="5640077"/>
            <a:ext cx="558308" cy="344830"/>
          </a:xfrm>
          <a:prstGeom prst="rect">
            <a:avLst/>
          </a:prstGeom>
        </p:spPr>
      </p:pic>
      <p:pic>
        <p:nvPicPr>
          <p:cNvPr id="22" name="Afbeelding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8678" y="3539317"/>
            <a:ext cx="558308" cy="344830"/>
          </a:xfrm>
          <a:prstGeom prst="rect">
            <a:avLst/>
          </a:prstGeom>
        </p:spPr>
      </p:pic>
      <p:pic>
        <p:nvPicPr>
          <p:cNvPr id="17" name="Afbeelding 16"/>
          <p:cNvPicPr>
            <a:picLocks noChangeAspect="1"/>
          </p:cNvPicPr>
          <p:nvPr/>
        </p:nvPicPr>
        <p:blipFill rotWithShape="1">
          <a:blip r:embed="rId11" cstate="print">
            <a:extLst>
              <a:ext uri="{28A0092B-C50C-407E-A947-70E740481C1C}">
                <a14:useLocalDpi xmlns:a14="http://schemas.microsoft.com/office/drawing/2010/main" val="0"/>
              </a:ext>
            </a:extLst>
          </a:blip>
          <a:srcRect l="44478"/>
          <a:stretch/>
        </p:blipFill>
        <p:spPr>
          <a:xfrm>
            <a:off x="2328481" y="4764308"/>
            <a:ext cx="570984" cy="248868"/>
          </a:xfrm>
          <a:prstGeom prst="rect">
            <a:avLst/>
          </a:prstGeom>
        </p:spPr>
      </p:pic>
      <p:pic>
        <p:nvPicPr>
          <p:cNvPr id="18" name="Afbeelding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48551" y="3777934"/>
            <a:ext cx="398784" cy="1280644"/>
          </a:xfrm>
          <a:prstGeom prst="rect">
            <a:avLst/>
          </a:prstGeom>
        </p:spPr>
      </p:pic>
      <p:pic>
        <p:nvPicPr>
          <p:cNvPr id="20" name="Afbeelding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462189" y="2554439"/>
            <a:ext cx="553514" cy="942258"/>
          </a:xfrm>
          <a:prstGeom prst="rect">
            <a:avLst/>
          </a:prstGeom>
        </p:spPr>
      </p:pic>
      <p:pic>
        <p:nvPicPr>
          <p:cNvPr id="21" name="Afbeelding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34175" y="2689657"/>
            <a:ext cx="663806" cy="534288"/>
          </a:xfrm>
          <a:prstGeom prst="rect">
            <a:avLst/>
          </a:prstGeom>
        </p:spPr>
      </p:pic>
      <p:pic>
        <p:nvPicPr>
          <p:cNvPr id="23" name="Afbeelding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22857" y="3809596"/>
            <a:ext cx="625070" cy="1063102"/>
          </a:xfrm>
          <a:prstGeom prst="rect">
            <a:avLst/>
          </a:prstGeom>
        </p:spPr>
      </p:pic>
      <p:pic>
        <p:nvPicPr>
          <p:cNvPr id="24" name="Afbeelding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14223" y="4941395"/>
            <a:ext cx="1333028" cy="518622"/>
          </a:xfrm>
          <a:prstGeom prst="rect">
            <a:avLst/>
          </a:prstGeom>
        </p:spPr>
      </p:pic>
      <p:sp>
        <p:nvSpPr>
          <p:cNvPr id="25" name="Rechthoek 24"/>
          <p:cNvSpPr/>
          <p:nvPr/>
        </p:nvSpPr>
        <p:spPr bwMode="auto">
          <a:xfrm>
            <a:off x="-108520" y="260648"/>
            <a:ext cx="8856984"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ekstvak 1"/>
          <p:cNvSpPr txBox="1"/>
          <p:nvPr/>
        </p:nvSpPr>
        <p:spPr>
          <a:xfrm>
            <a:off x="4244463" y="3272768"/>
            <a:ext cx="917566" cy="1446550"/>
          </a:xfrm>
          <a:prstGeom prst="rect">
            <a:avLst/>
          </a:prstGeom>
          <a:noFill/>
        </p:spPr>
        <p:txBody>
          <a:bodyPr wrap="square" rtlCol="0">
            <a:spAutoFit/>
          </a:bodyPr>
          <a:lstStyle/>
          <a:p>
            <a:r>
              <a:rPr lang="nl-NL" sz="8800" dirty="0" smtClean="0">
                <a:solidFill>
                  <a:schemeClr val="bg1"/>
                </a:solidFill>
                <a:latin typeface="TheMix B6 SemiBold" pitchFamily="50" charset="0"/>
              </a:rPr>
              <a:t>?</a:t>
            </a:r>
            <a:endParaRPr lang="nl-NL" sz="7200" dirty="0">
              <a:solidFill>
                <a:schemeClr val="bg1"/>
              </a:solidFill>
              <a:latin typeface="TheMix B6 SemiBold" pitchFamily="50" charset="0"/>
            </a:endParaRPr>
          </a:p>
        </p:txBody>
      </p:sp>
      <p:sp>
        <p:nvSpPr>
          <p:cNvPr id="27" name="Rectangle 2"/>
          <p:cNvSpPr txBox="1">
            <a:spLocks noChangeArrowheads="1"/>
          </p:cNvSpPr>
          <p:nvPr/>
        </p:nvSpPr>
        <p:spPr bwMode="auto">
          <a:xfrm>
            <a:off x="107504" y="404713"/>
            <a:ext cx="856895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sz="3600" b="1" kern="0" dirty="0" smtClean="0">
                <a:solidFill>
                  <a:schemeClr val="bg1"/>
                </a:solidFill>
                <a:latin typeface="+mn-lt"/>
              </a:rPr>
              <a:t>HOE DOORBREKEN WE DE CYCLUS?</a:t>
            </a:r>
          </a:p>
        </p:txBody>
      </p:sp>
      <p:pic>
        <p:nvPicPr>
          <p:cNvPr id="26" name="Afbeelding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13641" y="1326929"/>
            <a:ext cx="885104" cy="712410"/>
          </a:xfrm>
          <a:prstGeom prst="rect">
            <a:avLst/>
          </a:prstGeom>
        </p:spPr>
      </p:pic>
      <p:pic>
        <p:nvPicPr>
          <p:cNvPr id="28" name="Afbeelding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91614" y="2629174"/>
            <a:ext cx="1156850" cy="736837"/>
          </a:xfrm>
          <a:prstGeom prst="rect">
            <a:avLst/>
          </a:prstGeom>
        </p:spPr>
      </p:pic>
      <p:pic>
        <p:nvPicPr>
          <p:cNvPr id="29" name="Afbeelding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61190" y="4116908"/>
            <a:ext cx="979262" cy="612870"/>
          </a:xfrm>
          <a:prstGeom prst="rect">
            <a:avLst/>
          </a:prstGeom>
        </p:spPr>
      </p:pic>
      <p:pic>
        <p:nvPicPr>
          <p:cNvPr id="30" name="Afbeelding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73586" y="5934920"/>
            <a:ext cx="774913" cy="773325"/>
          </a:xfrm>
          <a:prstGeom prst="rect">
            <a:avLst/>
          </a:prstGeom>
        </p:spPr>
      </p:pic>
      <p:pic>
        <p:nvPicPr>
          <p:cNvPr id="31" name="Afbeelding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95525" y="1213073"/>
            <a:ext cx="624788" cy="1063590"/>
          </a:xfrm>
          <a:prstGeom prst="rect">
            <a:avLst/>
          </a:prstGeom>
        </p:spPr>
      </p:pic>
      <p:pic>
        <p:nvPicPr>
          <p:cNvPr id="32" name="Afbeelding 3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78236" y="2689657"/>
            <a:ext cx="741035" cy="708484"/>
          </a:xfrm>
          <a:prstGeom prst="rect">
            <a:avLst/>
          </a:prstGeom>
        </p:spPr>
      </p:pic>
      <p:pic>
        <p:nvPicPr>
          <p:cNvPr id="33" name="Afbeelding 3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15295" y="4182163"/>
            <a:ext cx="1148085" cy="690535"/>
          </a:xfrm>
          <a:prstGeom prst="rect">
            <a:avLst/>
          </a:prstGeom>
        </p:spPr>
      </p:pic>
      <p:pic>
        <p:nvPicPr>
          <p:cNvPr id="34" name="Afbeelding 3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388082" y="5591280"/>
            <a:ext cx="750596" cy="888928"/>
          </a:xfrm>
          <a:prstGeom prst="rect">
            <a:avLst/>
          </a:prstGeom>
        </p:spPr>
      </p:pic>
    </p:spTree>
    <p:extLst>
      <p:ext uri="{BB962C8B-B14F-4D97-AF65-F5344CB8AC3E}">
        <p14:creationId xmlns:p14="http://schemas.microsoft.com/office/powerpoint/2010/main" val="3490838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144016" y="404713"/>
            <a:ext cx="7740352"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GEZINSAANPAK IN DE PRAKTIJK</a:t>
            </a:r>
          </a:p>
        </p:txBody>
      </p:sp>
      <p:sp>
        <p:nvSpPr>
          <p:cNvPr id="2" name="Rechthoek 1"/>
          <p:cNvSpPr/>
          <p:nvPr/>
        </p:nvSpPr>
        <p:spPr>
          <a:xfrm>
            <a:off x="755576" y="1897662"/>
            <a:ext cx="4572000" cy="4339650"/>
          </a:xfrm>
          <a:prstGeom prst="rect">
            <a:avLst/>
          </a:prstGeom>
        </p:spPr>
        <p:txBody>
          <a:bodyPr>
            <a:spAutoFit/>
          </a:bodyPr>
          <a:lstStyle/>
          <a:p>
            <a:r>
              <a:rPr lang="nl-NL" sz="2800" b="1" dirty="0">
                <a:solidFill>
                  <a:srgbClr val="4B4643"/>
                </a:solidFill>
                <a:latin typeface="+mn-lt"/>
              </a:rPr>
              <a:t>&gt; </a:t>
            </a:r>
            <a:r>
              <a:rPr lang="nl-NL" sz="2800" b="1" dirty="0" err="1" smtClean="0">
                <a:solidFill>
                  <a:srgbClr val="4B4643"/>
                </a:solidFill>
                <a:latin typeface="+mn-lt"/>
              </a:rPr>
              <a:t>BoekStartcoach</a:t>
            </a:r>
            <a:r>
              <a:rPr lang="nl-NL" sz="2800" b="1" dirty="0">
                <a:solidFill>
                  <a:srgbClr val="4B4643"/>
                </a:solidFill>
                <a:latin typeface="+mn-lt"/>
              </a:rPr>
              <a:t/>
            </a:r>
            <a:br>
              <a:rPr lang="nl-NL" sz="2800" b="1" dirty="0">
                <a:solidFill>
                  <a:srgbClr val="4B4643"/>
                </a:solidFill>
                <a:latin typeface="+mn-lt"/>
              </a:rPr>
            </a:br>
            <a:r>
              <a:rPr lang="nl-NL" sz="2800" b="1" dirty="0">
                <a:solidFill>
                  <a:srgbClr val="4B4643"/>
                </a:solidFill>
                <a:latin typeface="+mn-lt"/>
              </a:rPr>
              <a:t/>
            </a:r>
            <a:br>
              <a:rPr lang="nl-NL" sz="2800" b="1" dirty="0">
                <a:solidFill>
                  <a:srgbClr val="4B4643"/>
                </a:solidFill>
                <a:latin typeface="+mn-lt"/>
              </a:rPr>
            </a:br>
            <a:r>
              <a:rPr lang="nl-NL" sz="2800" b="1" dirty="0">
                <a:solidFill>
                  <a:srgbClr val="4B4643"/>
                </a:solidFill>
                <a:latin typeface="+mn-lt"/>
              </a:rPr>
              <a:t>&gt; </a:t>
            </a:r>
            <a:r>
              <a:rPr lang="nl-NL" sz="2800" b="1" dirty="0" smtClean="0">
                <a:solidFill>
                  <a:srgbClr val="4B4643"/>
                </a:solidFill>
                <a:latin typeface="+mn-lt"/>
              </a:rPr>
              <a:t>Scoor een Boek! Coach</a:t>
            </a:r>
            <a:endParaRPr lang="nl-NL" sz="2800" b="1" dirty="0">
              <a:solidFill>
                <a:srgbClr val="4B4643"/>
              </a:solidFill>
              <a:latin typeface="+mn-lt"/>
            </a:endParaRPr>
          </a:p>
          <a:p>
            <a:r>
              <a:rPr lang="nl-NL" sz="2800" b="1" dirty="0">
                <a:solidFill>
                  <a:srgbClr val="4B4643"/>
                </a:solidFill>
                <a:latin typeface="+mn-lt"/>
              </a:rPr>
              <a:t/>
            </a:r>
            <a:br>
              <a:rPr lang="nl-NL" sz="2800" b="1" dirty="0">
                <a:solidFill>
                  <a:srgbClr val="4B4643"/>
                </a:solidFill>
                <a:latin typeface="+mn-lt"/>
              </a:rPr>
            </a:br>
            <a:r>
              <a:rPr lang="nl-NL" sz="2800" b="1" dirty="0">
                <a:solidFill>
                  <a:srgbClr val="4B4643"/>
                </a:solidFill>
                <a:latin typeface="+mn-lt"/>
              </a:rPr>
              <a:t>&gt; </a:t>
            </a:r>
            <a:r>
              <a:rPr lang="nl-NL" sz="2800" b="1" dirty="0" err="1" smtClean="0">
                <a:solidFill>
                  <a:srgbClr val="4B4643"/>
                </a:solidFill>
                <a:latin typeface="+mn-lt"/>
              </a:rPr>
              <a:t>VoorleesExpress</a:t>
            </a:r>
            <a:r>
              <a:rPr lang="nl-NL" sz="2800" b="1" dirty="0" smtClean="0">
                <a:solidFill>
                  <a:srgbClr val="4B4643"/>
                </a:solidFill>
                <a:latin typeface="+mn-lt"/>
              </a:rPr>
              <a:t/>
            </a:r>
            <a:br>
              <a:rPr lang="nl-NL" sz="2800" b="1" dirty="0" smtClean="0">
                <a:solidFill>
                  <a:srgbClr val="4B4643"/>
                </a:solidFill>
                <a:latin typeface="+mn-lt"/>
              </a:rPr>
            </a:br>
            <a:r>
              <a:rPr lang="nl-NL" sz="2800" b="1" dirty="0" smtClean="0">
                <a:solidFill>
                  <a:srgbClr val="4B4643"/>
                </a:solidFill>
                <a:latin typeface="+mn-lt"/>
              </a:rPr>
              <a:t/>
            </a:r>
            <a:br>
              <a:rPr lang="nl-NL" sz="2800" b="1" dirty="0" smtClean="0">
                <a:solidFill>
                  <a:srgbClr val="4B4643"/>
                </a:solidFill>
                <a:latin typeface="+mn-lt"/>
              </a:rPr>
            </a:br>
            <a:r>
              <a:rPr lang="nl-NL" sz="2800" b="1" dirty="0" smtClean="0">
                <a:solidFill>
                  <a:srgbClr val="4B4643"/>
                </a:solidFill>
                <a:latin typeface="+mn-lt"/>
              </a:rPr>
              <a:t>&gt; Taal voor Thuis</a:t>
            </a:r>
            <a:br>
              <a:rPr lang="nl-NL" sz="2800" b="1" dirty="0" smtClean="0">
                <a:solidFill>
                  <a:srgbClr val="4B4643"/>
                </a:solidFill>
                <a:latin typeface="+mn-lt"/>
              </a:rPr>
            </a:br>
            <a:r>
              <a:rPr lang="nl-NL" sz="2800" b="1" dirty="0" smtClean="0">
                <a:solidFill>
                  <a:srgbClr val="4B4643"/>
                </a:solidFill>
                <a:latin typeface="+mn-lt"/>
              </a:rPr>
              <a:t/>
            </a:r>
            <a:br>
              <a:rPr lang="nl-NL" sz="2800" b="1" dirty="0" smtClean="0">
                <a:solidFill>
                  <a:srgbClr val="4B4643"/>
                </a:solidFill>
                <a:latin typeface="+mn-lt"/>
              </a:rPr>
            </a:br>
            <a:r>
              <a:rPr lang="nl-NL" sz="2800" b="1" dirty="0" smtClean="0">
                <a:solidFill>
                  <a:srgbClr val="4B4643"/>
                </a:solidFill>
                <a:latin typeface="+mn-lt"/>
              </a:rPr>
              <a:t>&gt; Spel aan Huis</a:t>
            </a:r>
            <a:r>
              <a:rPr lang="nl-NL" dirty="0">
                <a:solidFill>
                  <a:srgbClr val="4B4643"/>
                </a:solidFill>
                <a:latin typeface="TheMix B5 Plain" pitchFamily="50" charset="0"/>
              </a:rPr>
              <a:t/>
            </a:r>
            <a:br>
              <a:rPr lang="nl-NL" dirty="0">
                <a:solidFill>
                  <a:srgbClr val="4B4643"/>
                </a:solidFill>
                <a:latin typeface="TheMix B5 Plain" pitchFamily="50" charset="0"/>
              </a:rPr>
            </a:br>
            <a:endParaRPr lang="nl-NL" dirty="0">
              <a:solidFill>
                <a:srgbClr val="4B4643"/>
              </a:solidFill>
            </a:endParaRPr>
          </a:p>
        </p:txBody>
      </p:sp>
    </p:spTree>
    <p:extLst>
      <p:ext uri="{BB962C8B-B14F-4D97-AF65-F5344CB8AC3E}">
        <p14:creationId xmlns:p14="http://schemas.microsoft.com/office/powerpoint/2010/main" val="2216077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00" y="0"/>
            <a:ext cx="10307130" cy="6858000"/>
          </a:xfrm>
          <a:prstGeom prst="rect">
            <a:avLst/>
          </a:prstGeom>
        </p:spPr>
      </p:pic>
      <p:sp>
        <p:nvSpPr>
          <p:cNvPr id="3" name="Rechthoek 2"/>
          <p:cNvSpPr/>
          <p:nvPr/>
        </p:nvSpPr>
        <p:spPr bwMode="auto">
          <a:xfrm>
            <a:off x="-900608" y="0"/>
            <a:ext cx="4464496" cy="6957392"/>
          </a:xfrm>
          <a:prstGeom prst="rect">
            <a:avLst/>
          </a:prstGeom>
          <a:solidFill>
            <a:srgbClr val="F7771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itel 1"/>
          <p:cNvSpPr txBox="1">
            <a:spLocks noChangeArrowheads="1"/>
          </p:cNvSpPr>
          <p:nvPr/>
        </p:nvSpPr>
        <p:spPr bwMode="auto">
          <a:xfrm>
            <a:off x="201200" y="1844824"/>
            <a:ext cx="3218672"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nl-NL" altLang="en-US" sz="4400" b="1" baseline="30000" dirty="0" err="1" smtClean="0">
                <a:solidFill>
                  <a:schemeClr val="bg1"/>
                </a:solidFill>
                <a:latin typeface="+mn-lt"/>
                <a:cs typeface="Arial" charset="0"/>
              </a:rPr>
              <a:t>BoekStartCoach</a:t>
            </a:r>
            <a:r>
              <a:rPr lang="nl-NL" altLang="en-US" sz="4400" b="1" baseline="30000" dirty="0">
                <a:solidFill>
                  <a:srgbClr val="39373A"/>
                </a:solidFill>
                <a:latin typeface="TheMix B7 Bold" pitchFamily="50" charset="0"/>
                <a:cs typeface="Arial" charset="0"/>
              </a:rPr>
              <a:t/>
            </a:r>
            <a:br>
              <a:rPr lang="nl-NL" altLang="en-US" sz="4400" b="1" baseline="30000" dirty="0">
                <a:solidFill>
                  <a:srgbClr val="39373A"/>
                </a:solidFill>
                <a:latin typeface="TheMix B7 Bold" pitchFamily="50" charset="0"/>
                <a:cs typeface="Arial" charset="0"/>
              </a:rPr>
            </a:br>
            <a:r>
              <a:rPr lang="nl-NL" altLang="en-US" sz="2800" b="1" baseline="30000" dirty="0">
                <a:solidFill>
                  <a:schemeClr val="bg1"/>
                </a:solidFill>
                <a:latin typeface="+mn-lt"/>
                <a:cs typeface="Arial" charset="0"/>
              </a:rPr>
              <a:t/>
            </a:r>
            <a:br>
              <a:rPr lang="nl-NL" altLang="en-US" sz="2800" b="1" baseline="30000" dirty="0">
                <a:solidFill>
                  <a:schemeClr val="bg1"/>
                </a:solidFill>
                <a:latin typeface="+mn-lt"/>
                <a:cs typeface="Arial" charset="0"/>
              </a:rPr>
            </a:br>
            <a:r>
              <a:rPr lang="nl-NL" sz="2600" baseline="30000" dirty="0">
                <a:solidFill>
                  <a:schemeClr val="bg1"/>
                </a:solidFill>
                <a:latin typeface="+mn-lt"/>
              </a:rPr>
              <a:t>Een </a:t>
            </a:r>
            <a:r>
              <a:rPr lang="nl-NL" sz="2600" baseline="30000" dirty="0" err="1">
                <a:solidFill>
                  <a:schemeClr val="bg1"/>
                </a:solidFill>
                <a:latin typeface="+mn-lt"/>
              </a:rPr>
              <a:t>BoekStartcoach</a:t>
            </a:r>
            <a:r>
              <a:rPr lang="nl-NL" sz="2600" baseline="30000" dirty="0">
                <a:solidFill>
                  <a:schemeClr val="bg1"/>
                </a:solidFill>
                <a:latin typeface="+mn-lt"/>
              </a:rPr>
              <a:t> is structureel aanwezig op het consultatiebureau om met ouders in gesprek te gaan over het belang van voorlezen voor de </a:t>
            </a:r>
            <a:r>
              <a:rPr lang="nl-NL" sz="2600" baseline="30000" dirty="0" smtClean="0">
                <a:solidFill>
                  <a:schemeClr val="bg1"/>
                </a:solidFill>
                <a:latin typeface="+mn-lt"/>
              </a:rPr>
              <a:t>taalontwikkeling. Ook </a:t>
            </a:r>
            <a:r>
              <a:rPr lang="nl-NL" sz="2600" baseline="30000" dirty="0">
                <a:solidFill>
                  <a:schemeClr val="bg1"/>
                </a:solidFill>
                <a:latin typeface="+mn-lt"/>
              </a:rPr>
              <a:t>promoot </a:t>
            </a:r>
            <a:r>
              <a:rPr lang="nl-NL" sz="2600" baseline="30000" dirty="0" smtClean="0">
                <a:solidFill>
                  <a:schemeClr val="bg1"/>
                </a:solidFill>
                <a:latin typeface="+mn-lt"/>
              </a:rPr>
              <a:t>de </a:t>
            </a:r>
            <a:r>
              <a:rPr lang="nl-NL" sz="2600" baseline="30000" dirty="0" err="1" smtClean="0">
                <a:solidFill>
                  <a:schemeClr val="bg1"/>
                </a:solidFill>
                <a:latin typeface="+mn-lt"/>
              </a:rPr>
              <a:t>BoekStartcoach</a:t>
            </a:r>
            <a:r>
              <a:rPr lang="nl-NL" sz="2600" baseline="30000" dirty="0" smtClean="0">
                <a:solidFill>
                  <a:schemeClr val="bg1"/>
                </a:solidFill>
                <a:latin typeface="+mn-lt"/>
              </a:rPr>
              <a:t> </a:t>
            </a:r>
            <a:r>
              <a:rPr lang="nl-NL" sz="2600" baseline="30000" dirty="0">
                <a:solidFill>
                  <a:schemeClr val="bg1"/>
                </a:solidFill>
                <a:latin typeface="+mn-lt"/>
              </a:rPr>
              <a:t>het voorleesplezier. </a:t>
            </a:r>
            <a:r>
              <a:rPr lang="nl-NL" b="1" baseline="30000" dirty="0">
                <a:latin typeface="+mn-lt"/>
              </a:rPr>
              <a:t/>
            </a:r>
            <a:br>
              <a:rPr lang="nl-NL" b="1" baseline="30000" dirty="0">
                <a:latin typeface="+mn-lt"/>
              </a:rPr>
            </a:br>
            <a:endParaRPr lang="nl-NL" b="1" baseline="30000" dirty="0">
              <a:latin typeface="+mn-lt"/>
            </a:endParaRPr>
          </a:p>
        </p:txBody>
      </p:sp>
    </p:spTree>
    <p:extLst>
      <p:ext uri="{BB962C8B-B14F-4D97-AF65-F5344CB8AC3E}">
        <p14:creationId xmlns:p14="http://schemas.microsoft.com/office/powerpoint/2010/main" val="15792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00" y="0"/>
            <a:ext cx="10307130" cy="6858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00" y="-171400"/>
            <a:ext cx="10544100" cy="7029400"/>
          </a:xfrm>
          <a:prstGeom prst="rect">
            <a:avLst/>
          </a:prstGeom>
        </p:spPr>
      </p:pic>
      <p:sp>
        <p:nvSpPr>
          <p:cNvPr id="7" name="Rechthoek 6"/>
          <p:cNvSpPr/>
          <p:nvPr/>
        </p:nvSpPr>
        <p:spPr bwMode="auto">
          <a:xfrm>
            <a:off x="-828600" y="0"/>
            <a:ext cx="4392488" cy="6957392"/>
          </a:xfrm>
          <a:prstGeom prst="rect">
            <a:avLst/>
          </a:prstGeom>
          <a:solidFill>
            <a:srgbClr val="F7771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itel 1"/>
          <p:cNvSpPr txBox="1">
            <a:spLocks noChangeArrowheads="1"/>
          </p:cNvSpPr>
          <p:nvPr/>
        </p:nvSpPr>
        <p:spPr bwMode="auto">
          <a:xfrm>
            <a:off x="273208" y="1844824"/>
            <a:ext cx="3074656"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nl-NL" altLang="en-US" sz="4400" b="1" baseline="30000" dirty="0" smtClean="0">
                <a:solidFill>
                  <a:schemeClr val="bg1"/>
                </a:solidFill>
                <a:latin typeface="+mn-lt"/>
                <a:cs typeface="Arial" charset="0"/>
              </a:rPr>
              <a:t>Scoor een Boek! Coach</a:t>
            </a:r>
            <a:r>
              <a:rPr lang="nl-NL" altLang="en-US" sz="4400" b="1" baseline="30000" dirty="0">
                <a:solidFill>
                  <a:srgbClr val="39373A"/>
                </a:solidFill>
                <a:latin typeface="TheMix B7 Bold" pitchFamily="50" charset="0"/>
                <a:cs typeface="Arial" charset="0"/>
              </a:rPr>
              <a:t/>
            </a:r>
            <a:br>
              <a:rPr lang="nl-NL" altLang="en-US" sz="4400" b="1" baseline="30000" dirty="0">
                <a:solidFill>
                  <a:srgbClr val="39373A"/>
                </a:solidFill>
                <a:latin typeface="TheMix B7 Bold" pitchFamily="50" charset="0"/>
                <a:cs typeface="Arial" charset="0"/>
              </a:rPr>
            </a:br>
            <a:r>
              <a:rPr lang="nl-NL" altLang="en-US" sz="2600" b="1" baseline="30000" dirty="0">
                <a:solidFill>
                  <a:schemeClr val="bg1"/>
                </a:solidFill>
                <a:latin typeface="+mn-lt"/>
                <a:cs typeface="Arial" charset="0"/>
              </a:rPr>
              <a:t/>
            </a:r>
            <a:br>
              <a:rPr lang="nl-NL" altLang="en-US" sz="2600" b="1" baseline="30000" dirty="0">
                <a:solidFill>
                  <a:schemeClr val="bg1"/>
                </a:solidFill>
                <a:latin typeface="+mn-lt"/>
                <a:cs typeface="Arial" charset="0"/>
              </a:rPr>
            </a:br>
            <a:r>
              <a:rPr lang="nl-NL" sz="2600" baseline="30000" dirty="0">
                <a:solidFill>
                  <a:schemeClr val="bg1"/>
                </a:solidFill>
                <a:latin typeface="+mn-lt"/>
              </a:rPr>
              <a:t>De Scoor een Boek! Coach komt bij </a:t>
            </a:r>
            <a:r>
              <a:rPr lang="nl-NL" sz="2600" baseline="30000" dirty="0" smtClean="0">
                <a:solidFill>
                  <a:schemeClr val="bg1"/>
                </a:solidFill>
                <a:latin typeface="+mn-lt"/>
              </a:rPr>
              <a:t>laagtaalvaardige </a:t>
            </a:r>
            <a:r>
              <a:rPr lang="nl-NL" sz="2600" baseline="30000" dirty="0">
                <a:solidFill>
                  <a:schemeClr val="bg1"/>
                </a:solidFill>
                <a:latin typeface="+mn-lt"/>
              </a:rPr>
              <a:t>gezinnen thuis om het gezin te begeleiden, ondersteunen en stimuleren in </a:t>
            </a:r>
            <a:r>
              <a:rPr lang="nl-NL" sz="2600" baseline="30000" dirty="0" smtClean="0">
                <a:solidFill>
                  <a:schemeClr val="bg1"/>
                </a:solidFill>
                <a:latin typeface="+mn-lt"/>
              </a:rPr>
              <a:t>de deelname </a:t>
            </a:r>
            <a:r>
              <a:rPr lang="nl-NL" sz="2600" baseline="30000" dirty="0">
                <a:solidFill>
                  <a:schemeClr val="bg1"/>
                </a:solidFill>
                <a:latin typeface="+mn-lt"/>
              </a:rPr>
              <a:t>aan de Scoor een Boek! Thuiseditie. Deze </a:t>
            </a:r>
            <a:r>
              <a:rPr lang="nl-NL" sz="2600" baseline="30000" dirty="0" smtClean="0">
                <a:solidFill>
                  <a:schemeClr val="bg1"/>
                </a:solidFill>
                <a:latin typeface="+mn-lt"/>
              </a:rPr>
              <a:t>Coach </a:t>
            </a:r>
            <a:r>
              <a:rPr lang="nl-NL" sz="2600" baseline="30000" dirty="0">
                <a:solidFill>
                  <a:schemeClr val="bg1"/>
                </a:solidFill>
                <a:latin typeface="+mn-lt"/>
              </a:rPr>
              <a:t>begrijpt en weet aan te sluiten op de situatie van het gezin en probeert ouders die nog niet van lezen houden te stimuleren met lezen bezig </a:t>
            </a:r>
            <a:endParaRPr lang="nl-NL" sz="2600" baseline="30000" dirty="0" smtClean="0">
              <a:solidFill>
                <a:schemeClr val="bg1"/>
              </a:solidFill>
              <a:latin typeface="+mn-lt"/>
            </a:endParaRPr>
          </a:p>
          <a:p>
            <a:r>
              <a:rPr lang="nl-NL" sz="2600" baseline="30000" dirty="0" smtClean="0">
                <a:solidFill>
                  <a:schemeClr val="bg1"/>
                </a:solidFill>
                <a:latin typeface="+mn-lt"/>
              </a:rPr>
              <a:t>te </a:t>
            </a:r>
            <a:r>
              <a:rPr lang="nl-NL" sz="2600" baseline="30000" dirty="0">
                <a:solidFill>
                  <a:schemeClr val="bg1"/>
                </a:solidFill>
                <a:latin typeface="+mn-lt"/>
              </a:rPr>
              <a:t>gaan</a:t>
            </a:r>
            <a:r>
              <a:rPr lang="nl-NL" sz="2600" baseline="30000" dirty="0" smtClean="0">
                <a:solidFill>
                  <a:schemeClr val="bg1"/>
                </a:solidFill>
                <a:latin typeface="+mn-lt"/>
              </a:rPr>
              <a:t>. </a:t>
            </a:r>
            <a:r>
              <a:rPr lang="nl-NL" sz="2600" b="1" baseline="30000" dirty="0">
                <a:latin typeface="+mn-lt"/>
              </a:rPr>
              <a:t/>
            </a:r>
            <a:br>
              <a:rPr lang="nl-NL" sz="2600" b="1" baseline="30000" dirty="0">
                <a:latin typeface="+mn-lt"/>
              </a:rPr>
            </a:br>
            <a:endParaRPr lang="nl-NL" sz="2600" b="1" baseline="30000" dirty="0">
              <a:latin typeface="+mn-lt"/>
            </a:endParaRPr>
          </a:p>
        </p:txBody>
      </p:sp>
    </p:spTree>
    <p:extLst>
      <p:ext uri="{BB962C8B-B14F-4D97-AF65-F5344CB8AC3E}">
        <p14:creationId xmlns:p14="http://schemas.microsoft.com/office/powerpoint/2010/main" val="26660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1389"/>
          <a:stretch/>
        </p:blipFill>
        <p:spPr>
          <a:xfrm>
            <a:off x="-900608" y="-7877"/>
            <a:ext cx="10222111" cy="6865877"/>
          </a:xfrm>
          <a:prstGeom prst="rect">
            <a:avLst/>
          </a:prstGeom>
        </p:spPr>
      </p:pic>
      <p:sp>
        <p:nvSpPr>
          <p:cNvPr id="6" name="Rechthoek 5"/>
          <p:cNvSpPr/>
          <p:nvPr/>
        </p:nvSpPr>
        <p:spPr bwMode="auto">
          <a:xfrm>
            <a:off x="-900608" y="0"/>
            <a:ext cx="4464496" cy="6957392"/>
          </a:xfrm>
          <a:prstGeom prst="rect">
            <a:avLst/>
          </a:prstGeom>
          <a:solidFill>
            <a:srgbClr val="F7771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itel 1"/>
          <p:cNvSpPr txBox="1">
            <a:spLocks noChangeArrowheads="1"/>
          </p:cNvSpPr>
          <p:nvPr/>
        </p:nvSpPr>
        <p:spPr bwMode="auto">
          <a:xfrm>
            <a:off x="273208" y="1844824"/>
            <a:ext cx="3218672"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nl-NL" altLang="en-US" sz="4400" b="1" baseline="30000" dirty="0" smtClean="0">
                <a:solidFill>
                  <a:schemeClr val="bg1"/>
                </a:solidFill>
                <a:latin typeface="+mn-lt"/>
                <a:ea typeface="SimSun" panose="02010600030101010101" pitchFamily="2" charset="-122"/>
                <a:cs typeface="Arial" charset="0"/>
              </a:rPr>
              <a:t>VoorleesExpress</a:t>
            </a:r>
            <a:r>
              <a:rPr lang="nl-NL" altLang="en-US" sz="4400" b="1" baseline="30000" dirty="0">
                <a:solidFill>
                  <a:srgbClr val="39373A"/>
                </a:solidFill>
                <a:latin typeface="TheMix B7 Bold" pitchFamily="50" charset="0"/>
                <a:cs typeface="Arial" charset="0"/>
              </a:rPr>
              <a:t/>
            </a:r>
            <a:br>
              <a:rPr lang="nl-NL" altLang="en-US" sz="4400" b="1" baseline="30000" dirty="0">
                <a:solidFill>
                  <a:srgbClr val="39373A"/>
                </a:solidFill>
                <a:latin typeface="TheMix B7 Bold" pitchFamily="50" charset="0"/>
                <a:cs typeface="Arial" charset="0"/>
              </a:rPr>
            </a:br>
            <a:r>
              <a:rPr lang="nl-NL" altLang="en-US" sz="2600" b="1" baseline="30000" dirty="0">
                <a:solidFill>
                  <a:schemeClr val="bg1"/>
                </a:solidFill>
                <a:latin typeface="TMixSemiBold" pitchFamily="50" charset="0"/>
                <a:cs typeface="Arial" charset="0"/>
              </a:rPr>
              <a:t/>
            </a:r>
            <a:br>
              <a:rPr lang="nl-NL" altLang="en-US" sz="2600" b="1" baseline="30000" dirty="0">
                <a:solidFill>
                  <a:schemeClr val="bg1"/>
                </a:solidFill>
                <a:latin typeface="TMixSemiBold" pitchFamily="50" charset="0"/>
                <a:cs typeface="Arial" charset="0"/>
              </a:rPr>
            </a:br>
            <a:r>
              <a:rPr lang="nl-NL" sz="2600" baseline="30000" dirty="0">
                <a:solidFill>
                  <a:schemeClr val="bg1"/>
                </a:solidFill>
                <a:latin typeface="+mn-lt"/>
              </a:rPr>
              <a:t>Vrijwilligers van de VoorleesExpress komen</a:t>
            </a:r>
          </a:p>
          <a:p>
            <a:r>
              <a:rPr lang="nl-NL" sz="2600" baseline="30000" dirty="0">
                <a:solidFill>
                  <a:schemeClr val="bg1"/>
                </a:solidFill>
                <a:latin typeface="+mn-lt"/>
              </a:rPr>
              <a:t>een half jaar bij een gezin thuis om voor te</a:t>
            </a:r>
          </a:p>
          <a:p>
            <a:r>
              <a:rPr lang="nl-NL" sz="2600" baseline="30000" dirty="0">
                <a:solidFill>
                  <a:schemeClr val="bg1"/>
                </a:solidFill>
                <a:latin typeface="+mn-lt"/>
              </a:rPr>
              <a:t>lezen aan de kinderen en introduceren het</a:t>
            </a:r>
          </a:p>
          <a:p>
            <a:r>
              <a:rPr lang="nl-NL" sz="2600" baseline="30000" dirty="0">
                <a:solidFill>
                  <a:schemeClr val="bg1"/>
                </a:solidFill>
                <a:latin typeface="+mn-lt"/>
              </a:rPr>
              <a:t>voorleesritueel bij de ouders. Ook maken zij</a:t>
            </a:r>
          </a:p>
          <a:p>
            <a:r>
              <a:rPr lang="nl-NL" sz="2600" baseline="30000" dirty="0">
                <a:solidFill>
                  <a:schemeClr val="bg1"/>
                </a:solidFill>
                <a:latin typeface="+mn-lt"/>
              </a:rPr>
              <a:t>de ouders bekend met het Taalhuis of ander</a:t>
            </a:r>
          </a:p>
          <a:p>
            <a:r>
              <a:rPr lang="nl-NL" sz="2600" baseline="30000" dirty="0">
                <a:solidFill>
                  <a:schemeClr val="bg1"/>
                </a:solidFill>
                <a:latin typeface="+mn-lt"/>
              </a:rPr>
              <a:t>B</a:t>
            </a:r>
            <a:r>
              <a:rPr lang="nl-NL" sz="2600" baseline="30000" dirty="0" smtClean="0">
                <a:solidFill>
                  <a:schemeClr val="bg1"/>
                </a:solidFill>
                <a:latin typeface="+mn-lt"/>
              </a:rPr>
              <a:t>ibliotheekaanbod</a:t>
            </a:r>
            <a:r>
              <a:rPr lang="nl-NL" sz="2600" baseline="30000" dirty="0">
                <a:solidFill>
                  <a:schemeClr val="bg1"/>
                </a:solidFill>
                <a:latin typeface="+mn-lt"/>
              </a:rPr>
              <a:t>.</a:t>
            </a:r>
            <a:r>
              <a:rPr lang="nl-NL" sz="2600" b="1" baseline="30000" dirty="0" smtClean="0">
                <a:latin typeface="TMixSemiBold" pitchFamily="50" charset="0"/>
              </a:rPr>
              <a:t/>
            </a:r>
            <a:br>
              <a:rPr lang="nl-NL" sz="2600" b="1" baseline="30000" dirty="0" smtClean="0">
                <a:latin typeface="TMixSemiBold" pitchFamily="50" charset="0"/>
              </a:rPr>
            </a:br>
            <a:endParaRPr lang="nl-NL" sz="2600" b="1" baseline="30000" dirty="0">
              <a:latin typeface="TMixSemiBold" pitchFamily="50" charset="0"/>
            </a:endParaRPr>
          </a:p>
        </p:txBody>
      </p:sp>
    </p:spTree>
    <p:extLst>
      <p:ext uri="{BB962C8B-B14F-4D97-AF65-F5344CB8AC3E}">
        <p14:creationId xmlns:p14="http://schemas.microsoft.com/office/powerpoint/2010/main" val="20520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5298" y="-99392"/>
            <a:ext cx="10605890" cy="7056784"/>
          </a:xfrm>
          <a:prstGeom prst="rect">
            <a:avLst/>
          </a:prstGeom>
        </p:spPr>
      </p:pic>
      <p:sp>
        <p:nvSpPr>
          <p:cNvPr id="6" name="Rechthoek 5"/>
          <p:cNvSpPr/>
          <p:nvPr/>
        </p:nvSpPr>
        <p:spPr bwMode="auto">
          <a:xfrm>
            <a:off x="-705298" y="0"/>
            <a:ext cx="4269186" cy="6957392"/>
          </a:xfrm>
          <a:prstGeom prst="rect">
            <a:avLst/>
          </a:prstGeom>
          <a:solidFill>
            <a:srgbClr val="F7771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itel 1"/>
          <p:cNvSpPr txBox="1">
            <a:spLocks noChangeArrowheads="1"/>
          </p:cNvSpPr>
          <p:nvPr/>
        </p:nvSpPr>
        <p:spPr bwMode="auto">
          <a:xfrm>
            <a:off x="273208" y="1844824"/>
            <a:ext cx="3074656"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nl-NL" altLang="en-US" sz="4400" b="1" baseline="30000" dirty="0" smtClean="0">
                <a:solidFill>
                  <a:schemeClr val="bg1"/>
                </a:solidFill>
                <a:latin typeface="+mn-lt"/>
                <a:ea typeface="SimSun" panose="02010600030101010101" pitchFamily="2" charset="-122"/>
                <a:cs typeface="Arial" charset="0"/>
              </a:rPr>
              <a:t>Taal voor Thuis</a:t>
            </a:r>
            <a:r>
              <a:rPr lang="nl-NL" altLang="en-US" sz="4400" b="1" baseline="30000" dirty="0" smtClean="0">
                <a:solidFill>
                  <a:srgbClr val="39373A"/>
                </a:solidFill>
                <a:latin typeface="TheMix B7 Bold" pitchFamily="50" charset="0"/>
                <a:cs typeface="Arial" charset="0"/>
              </a:rPr>
              <a:t/>
            </a:r>
            <a:br>
              <a:rPr lang="nl-NL" altLang="en-US" sz="4400" b="1" baseline="30000" dirty="0" smtClean="0">
                <a:solidFill>
                  <a:srgbClr val="39373A"/>
                </a:solidFill>
                <a:latin typeface="TheMix B7 Bold" pitchFamily="50" charset="0"/>
                <a:cs typeface="Arial" charset="0"/>
              </a:rPr>
            </a:br>
            <a:r>
              <a:rPr lang="nl-NL" altLang="en-US" sz="2600" b="1" baseline="30000" dirty="0">
                <a:solidFill>
                  <a:schemeClr val="bg1"/>
                </a:solidFill>
                <a:latin typeface="TMixSemiBold" pitchFamily="50" charset="0"/>
                <a:cs typeface="Arial" charset="0"/>
              </a:rPr>
              <a:t/>
            </a:r>
            <a:br>
              <a:rPr lang="nl-NL" altLang="en-US" sz="2600" b="1" baseline="30000" dirty="0">
                <a:solidFill>
                  <a:schemeClr val="bg1"/>
                </a:solidFill>
                <a:latin typeface="TMixSemiBold" pitchFamily="50" charset="0"/>
                <a:cs typeface="Arial" charset="0"/>
              </a:rPr>
            </a:br>
            <a:r>
              <a:rPr lang="nl-NL" altLang="en-US" sz="2600" baseline="30000" dirty="0">
                <a:solidFill>
                  <a:schemeClr val="bg1"/>
                </a:solidFill>
                <a:latin typeface="+mn-lt"/>
                <a:cs typeface="Arial" charset="0"/>
              </a:rPr>
              <a:t>Taal voor Thuis is voor ouders met jonge kinderen. De cursus ondersteunt ouders bij het stimuleren van de taal- en schoolontwikkeling van hun kind. Taal voor Thuis bestaat uit minimaal 6 bijeenkomsten. Het behandelt thema’s die zijn afgestemd op de leeftijd van de kinderen en op datgene wat op school wordt behandeld. De cursus bevorderd ook de taalvaardigheid van ouders. Taal voor thuis is een module van Stichting Lezen &amp; Schrijven</a:t>
            </a:r>
            <a:r>
              <a:rPr lang="nl-NL" altLang="en-US" sz="2600" b="1" baseline="30000" dirty="0">
                <a:solidFill>
                  <a:schemeClr val="bg1"/>
                </a:solidFill>
                <a:latin typeface="TMixSemiBold" pitchFamily="50" charset="0"/>
                <a:cs typeface="Arial" charset="0"/>
              </a:rPr>
              <a:t>.</a:t>
            </a:r>
            <a:r>
              <a:rPr lang="nl-NL" sz="2600" b="1" baseline="30000" dirty="0" smtClean="0">
                <a:latin typeface="TMixSemiBold" pitchFamily="50" charset="0"/>
              </a:rPr>
              <a:t/>
            </a:r>
            <a:br>
              <a:rPr lang="nl-NL" sz="2600" b="1" baseline="30000" dirty="0" smtClean="0">
                <a:latin typeface="TMixSemiBold" pitchFamily="50" charset="0"/>
              </a:rPr>
            </a:br>
            <a:endParaRPr lang="nl-NL" sz="2600" b="1" baseline="30000" dirty="0">
              <a:latin typeface="TMixSemiBold" pitchFamily="50" charset="0"/>
            </a:endParaRPr>
          </a:p>
        </p:txBody>
      </p:sp>
    </p:spTree>
    <p:extLst>
      <p:ext uri="{BB962C8B-B14F-4D97-AF65-F5344CB8AC3E}">
        <p14:creationId xmlns:p14="http://schemas.microsoft.com/office/powerpoint/2010/main" val="19457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0588" y="-99392"/>
            <a:ext cx="10585176" cy="7056784"/>
          </a:xfrm>
          <a:prstGeom prst="rect">
            <a:avLst/>
          </a:prstGeom>
        </p:spPr>
      </p:pic>
      <p:sp>
        <p:nvSpPr>
          <p:cNvPr id="6" name="Rechthoek 5"/>
          <p:cNvSpPr/>
          <p:nvPr/>
        </p:nvSpPr>
        <p:spPr bwMode="auto">
          <a:xfrm>
            <a:off x="-720588" y="0"/>
            <a:ext cx="4284476" cy="6957392"/>
          </a:xfrm>
          <a:prstGeom prst="rect">
            <a:avLst/>
          </a:prstGeom>
          <a:solidFill>
            <a:srgbClr val="F7771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itel 1"/>
          <p:cNvSpPr txBox="1">
            <a:spLocks noChangeArrowheads="1"/>
          </p:cNvSpPr>
          <p:nvPr/>
        </p:nvSpPr>
        <p:spPr bwMode="auto">
          <a:xfrm>
            <a:off x="273208" y="1960786"/>
            <a:ext cx="3074656"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nl-NL" altLang="en-US" sz="4400" b="1" baseline="30000" dirty="0" smtClean="0">
                <a:solidFill>
                  <a:schemeClr val="bg1"/>
                </a:solidFill>
                <a:latin typeface="+mn-lt"/>
                <a:ea typeface="SimSun" panose="02010600030101010101" pitchFamily="2" charset="-122"/>
                <a:cs typeface="Arial" charset="0"/>
              </a:rPr>
              <a:t>Spel</a:t>
            </a:r>
            <a:r>
              <a:rPr lang="nl-NL" altLang="en-US" sz="4400" b="1" baseline="30000" dirty="0">
                <a:solidFill>
                  <a:schemeClr val="bg1"/>
                </a:solidFill>
                <a:latin typeface="+mn-lt"/>
                <a:ea typeface="SimSun" panose="02010600030101010101" pitchFamily="2" charset="-122"/>
                <a:cs typeface="Arial" charset="0"/>
              </a:rPr>
              <a:t> </a:t>
            </a:r>
            <a:r>
              <a:rPr lang="nl-NL" altLang="en-US" sz="4400" b="1" baseline="30000" dirty="0" smtClean="0">
                <a:solidFill>
                  <a:schemeClr val="bg1"/>
                </a:solidFill>
                <a:latin typeface="+mn-lt"/>
                <a:ea typeface="SimSun" panose="02010600030101010101" pitchFamily="2" charset="-122"/>
                <a:cs typeface="Arial" charset="0"/>
              </a:rPr>
              <a:t>aan Huis</a:t>
            </a:r>
            <a:r>
              <a:rPr lang="nl-NL" altLang="en-US" sz="4400" b="1" baseline="30000" dirty="0">
                <a:solidFill>
                  <a:srgbClr val="39373A"/>
                </a:solidFill>
                <a:latin typeface="TheMix B7 Bold" pitchFamily="50" charset="0"/>
                <a:cs typeface="Arial" charset="0"/>
              </a:rPr>
              <a:t/>
            </a:r>
            <a:br>
              <a:rPr lang="nl-NL" altLang="en-US" sz="4400" b="1" baseline="30000" dirty="0">
                <a:solidFill>
                  <a:srgbClr val="39373A"/>
                </a:solidFill>
                <a:latin typeface="TheMix B7 Bold" pitchFamily="50" charset="0"/>
                <a:cs typeface="Arial" charset="0"/>
              </a:rPr>
            </a:br>
            <a:r>
              <a:rPr lang="nl-NL" altLang="en-US" sz="2600" b="1" baseline="30000" dirty="0">
                <a:solidFill>
                  <a:schemeClr val="bg1"/>
                </a:solidFill>
                <a:latin typeface="TMixSemiBold" pitchFamily="50" charset="0"/>
                <a:cs typeface="Arial" charset="0"/>
              </a:rPr>
              <a:t/>
            </a:r>
            <a:br>
              <a:rPr lang="nl-NL" altLang="en-US" sz="2600" b="1" baseline="30000" dirty="0">
                <a:solidFill>
                  <a:schemeClr val="bg1"/>
                </a:solidFill>
                <a:latin typeface="TMixSemiBold" pitchFamily="50" charset="0"/>
                <a:cs typeface="Arial" charset="0"/>
              </a:rPr>
            </a:br>
            <a:r>
              <a:rPr lang="nl-NL" sz="2600" baseline="30000" dirty="0">
                <a:solidFill>
                  <a:schemeClr val="bg1"/>
                </a:solidFill>
                <a:latin typeface="+mn-lt"/>
              </a:rPr>
              <a:t>Spel aan huis richt zich op het bevorderen van de ontwikkeling van kinderen door spelstimulering, met een actieve rol voor ouders. Hierdoor verbeteren kinderen hun Nederlandse taalvaardigheid. Door Spel aan Huis spelen ouders vaker met hun kinderen en lezen </a:t>
            </a:r>
            <a:r>
              <a:rPr lang="nl-NL" sz="2600" baseline="30000" dirty="0" smtClean="0">
                <a:solidFill>
                  <a:schemeClr val="bg1"/>
                </a:solidFill>
                <a:latin typeface="+mn-lt"/>
              </a:rPr>
              <a:t>ze </a:t>
            </a:r>
            <a:r>
              <a:rPr lang="nl-NL" sz="2600" baseline="30000" dirty="0">
                <a:solidFill>
                  <a:schemeClr val="bg1"/>
                </a:solidFill>
                <a:latin typeface="+mn-lt"/>
              </a:rPr>
              <a:t>vaker voor. Ook worden ze sneller lid van de Bibliotheek en zoeken ze gemakkelijker toegang tot opvoed- en taalcursussen.</a:t>
            </a:r>
          </a:p>
          <a:p>
            <a:r>
              <a:rPr lang="nl-NL" sz="2600" b="1" baseline="30000" dirty="0">
                <a:latin typeface="TMixSemiBold" pitchFamily="50" charset="0"/>
              </a:rPr>
              <a:t/>
            </a:r>
            <a:br>
              <a:rPr lang="nl-NL" sz="2600" b="1" baseline="30000" dirty="0">
                <a:latin typeface="TMixSemiBold" pitchFamily="50" charset="0"/>
              </a:rPr>
            </a:br>
            <a:endParaRPr lang="nl-NL" sz="2600" b="1" baseline="30000" dirty="0">
              <a:latin typeface="TMixSemiBold" pitchFamily="50" charset="0"/>
            </a:endParaRPr>
          </a:p>
        </p:txBody>
      </p:sp>
    </p:spTree>
    <p:extLst>
      <p:ext uri="{BB962C8B-B14F-4D97-AF65-F5344CB8AC3E}">
        <p14:creationId xmlns:p14="http://schemas.microsoft.com/office/powerpoint/2010/main" val="32962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324544" y="404713"/>
            <a:ext cx="8640960"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400" b="1" kern="0" dirty="0" smtClean="0">
                <a:solidFill>
                  <a:schemeClr val="bg1"/>
                </a:solidFill>
                <a:latin typeface="+mn-lt"/>
              </a:rPr>
              <a:t>SUCCESFACTOREN GEZINSAANPAK</a:t>
            </a:r>
          </a:p>
        </p:txBody>
      </p:sp>
      <p:sp>
        <p:nvSpPr>
          <p:cNvPr id="2" name="Rechthoek 1"/>
          <p:cNvSpPr/>
          <p:nvPr/>
        </p:nvSpPr>
        <p:spPr>
          <a:xfrm>
            <a:off x="611560" y="2132856"/>
            <a:ext cx="7364180" cy="3734356"/>
          </a:xfrm>
          <a:prstGeom prst="rect">
            <a:avLst/>
          </a:prstGeom>
        </p:spPr>
        <p:txBody>
          <a:bodyPr wrap="square">
            <a:spAutoFit/>
          </a:bodyPr>
          <a:lstStyle/>
          <a:p>
            <a:r>
              <a:rPr lang="nl-NL" sz="2900" baseline="30000" dirty="0" smtClean="0">
                <a:solidFill>
                  <a:srgbClr val="4B4643"/>
                </a:solidFill>
                <a:latin typeface="+mn-lt"/>
              </a:rPr>
              <a:t>&gt; Sluit </a:t>
            </a:r>
            <a:r>
              <a:rPr lang="nl-NL" sz="2900" baseline="30000" dirty="0">
                <a:solidFill>
                  <a:srgbClr val="4B4643"/>
                </a:solidFill>
                <a:latin typeface="+mn-lt"/>
              </a:rPr>
              <a:t>aan op de culturele/ </a:t>
            </a:r>
            <a:r>
              <a:rPr lang="nl-NL" sz="2900" baseline="30000" dirty="0" smtClean="0">
                <a:solidFill>
                  <a:srgbClr val="4B4643"/>
                </a:solidFill>
                <a:latin typeface="+mn-lt"/>
              </a:rPr>
              <a:t>talige achtergrond van </a:t>
            </a:r>
            <a:r>
              <a:rPr lang="nl-NL" sz="2900" baseline="30000" dirty="0">
                <a:solidFill>
                  <a:srgbClr val="4B4643"/>
                </a:solidFill>
                <a:latin typeface="+mn-lt"/>
              </a:rPr>
              <a:t>het gezin </a:t>
            </a:r>
          </a:p>
          <a:p>
            <a:r>
              <a:rPr lang="nl-NL" sz="2900" baseline="30000" dirty="0">
                <a:solidFill>
                  <a:srgbClr val="4B4643"/>
                </a:solidFill>
                <a:latin typeface="+mn-lt"/>
              </a:rPr>
              <a:t/>
            </a:r>
            <a:br>
              <a:rPr lang="nl-NL" sz="2900" baseline="30000" dirty="0">
                <a:solidFill>
                  <a:srgbClr val="4B4643"/>
                </a:solidFill>
                <a:latin typeface="+mn-lt"/>
              </a:rPr>
            </a:br>
            <a:r>
              <a:rPr lang="nl-NL" sz="2900" baseline="30000" dirty="0" smtClean="0">
                <a:solidFill>
                  <a:srgbClr val="4B4643"/>
                </a:solidFill>
                <a:latin typeface="+mn-lt"/>
              </a:rPr>
              <a:t>&gt;</a:t>
            </a:r>
            <a:r>
              <a:rPr lang="nl-NL" sz="2900" dirty="0" smtClean="0">
                <a:solidFill>
                  <a:srgbClr val="4B4643"/>
                </a:solidFill>
                <a:latin typeface="+mn-lt"/>
              </a:rPr>
              <a:t> </a:t>
            </a:r>
            <a:r>
              <a:rPr lang="nl-NL" sz="2900" baseline="30000" dirty="0" smtClean="0">
                <a:solidFill>
                  <a:srgbClr val="4B4643"/>
                </a:solidFill>
                <a:latin typeface="+mn-lt"/>
              </a:rPr>
              <a:t>Maak </a:t>
            </a:r>
            <a:r>
              <a:rPr lang="nl-NL" sz="2900" baseline="30000" dirty="0">
                <a:solidFill>
                  <a:srgbClr val="4B4643"/>
                </a:solidFill>
                <a:latin typeface="+mn-lt"/>
              </a:rPr>
              <a:t>gebruik van moderne </a:t>
            </a:r>
            <a:r>
              <a:rPr lang="nl-NL" sz="2900" baseline="30000" dirty="0" smtClean="0">
                <a:solidFill>
                  <a:srgbClr val="4B4643"/>
                </a:solidFill>
                <a:latin typeface="+mn-lt"/>
              </a:rPr>
              <a:t>media (film</a:t>
            </a:r>
            <a:r>
              <a:rPr lang="nl-NL" sz="2900" baseline="30000" dirty="0">
                <a:solidFill>
                  <a:srgbClr val="4B4643"/>
                </a:solidFill>
                <a:latin typeface="+mn-lt"/>
              </a:rPr>
              <a:t>, beeld)</a:t>
            </a:r>
          </a:p>
          <a:p>
            <a:r>
              <a:rPr lang="nl-NL" sz="2900" baseline="30000" dirty="0">
                <a:solidFill>
                  <a:srgbClr val="4B4643"/>
                </a:solidFill>
                <a:latin typeface="+mn-lt"/>
              </a:rPr>
              <a:t/>
            </a:r>
            <a:br>
              <a:rPr lang="nl-NL" sz="2900" baseline="30000" dirty="0">
                <a:solidFill>
                  <a:srgbClr val="4B4643"/>
                </a:solidFill>
                <a:latin typeface="+mn-lt"/>
              </a:rPr>
            </a:br>
            <a:r>
              <a:rPr lang="nl-NL" sz="2900" baseline="30000" dirty="0" smtClean="0">
                <a:solidFill>
                  <a:srgbClr val="4B4643"/>
                </a:solidFill>
                <a:latin typeface="+mn-lt"/>
              </a:rPr>
              <a:t>&gt;</a:t>
            </a:r>
            <a:r>
              <a:rPr lang="nl-NL" sz="2900" dirty="0" smtClean="0">
                <a:solidFill>
                  <a:srgbClr val="4B4643"/>
                </a:solidFill>
                <a:latin typeface="+mn-lt"/>
              </a:rPr>
              <a:t> </a:t>
            </a:r>
            <a:r>
              <a:rPr lang="nl-NL" sz="2900" baseline="30000" dirty="0" smtClean="0">
                <a:solidFill>
                  <a:srgbClr val="4B4643"/>
                </a:solidFill>
                <a:latin typeface="+mn-lt"/>
              </a:rPr>
              <a:t>Zoek </a:t>
            </a:r>
            <a:r>
              <a:rPr lang="nl-NL" sz="2900" baseline="30000" dirty="0">
                <a:solidFill>
                  <a:srgbClr val="4B4643"/>
                </a:solidFill>
                <a:latin typeface="+mn-lt"/>
              </a:rPr>
              <a:t>naar een geschikt </a:t>
            </a:r>
            <a:r>
              <a:rPr lang="nl-NL" sz="2900" baseline="30000" dirty="0" smtClean="0">
                <a:solidFill>
                  <a:srgbClr val="4B4643"/>
                </a:solidFill>
                <a:latin typeface="+mn-lt"/>
              </a:rPr>
              <a:t>moment</a:t>
            </a:r>
            <a:r>
              <a:rPr lang="nl-NL" sz="2900" dirty="0" smtClean="0">
                <a:solidFill>
                  <a:srgbClr val="4B4643"/>
                </a:solidFill>
                <a:latin typeface="+mn-lt"/>
              </a:rPr>
              <a:t> </a:t>
            </a:r>
            <a:r>
              <a:rPr lang="nl-NL" sz="2900" baseline="30000" dirty="0" smtClean="0">
                <a:solidFill>
                  <a:srgbClr val="4B4643"/>
                </a:solidFill>
                <a:latin typeface="+mn-lt"/>
              </a:rPr>
              <a:t>voor </a:t>
            </a:r>
            <a:r>
              <a:rPr lang="nl-NL" sz="2900" baseline="30000" dirty="0">
                <a:solidFill>
                  <a:srgbClr val="4B4643"/>
                </a:solidFill>
                <a:latin typeface="+mn-lt"/>
              </a:rPr>
              <a:t>het gezin</a:t>
            </a:r>
          </a:p>
          <a:p>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r>
              <a:rPr lang="nl-NL" sz="2900" dirty="0" smtClean="0">
                <a:solidFill>
                  <a:srgbClr val="4B4643"/>
                </a:solidFill>
                <a:latin typeface="+mn-lt"/>
              </a:rPr>
              <a:t> </a:t>
            </a:r>
            <a:r>
              <a:rPr lang="nl-NL" sz="2900" baseline="30000" dirty="0" smtClean="0">
                <a:solidFill>
                  <a:srgbClr val="4B4643"/>
                </a:solidFill>
                <a:latin typeface="+mn-lt"/>
              </a:rPr>
              <a:t>Bouw </a:t>
            </a:r>
            <a:r>
              <a:rPr lang="nl-NL" sz="2900" baseline="30000" dirty="0">
                <a:solidFill>
                  <a:srgbClr val="4B4643"/>
                </a:solidFill>
                <a:latin typeface="+mn-lt"/>
              </a:rPr>
              <a:t>voort op de dagelijkse praktijk van </a:t>
            </a:r>
            <a:r>
              <a:rPr lang="nl-NL" sz="2900" baseline="30000" dirty="0" smtClean="0">
                <a:solidFill>
                  <a:srgbClr val="4B4643"/>
                </a:solidFill>
                <a:latin typeface="+mn-lt"/>
              </a:rPr>
              <a:t>ouders</a:t>
            </a:r>
            <a:endParaRPr lang="nl-NL" sz="2900" baseline="30000" dirty="0">
              <a:solidFill>
                <a:srgbClr val="4B4643"/>
              </a:solidFill>
              <a:latin typeface="+mn-lt"/>
            </a:endParaRPr>
          </a:p>
          <a:p>
            <a:endParaRPr lang="nl-NL" sz="2900" baseline="30000" dirty="0" smtClean="0">
              <a:solidFill>
                <a:srgbClr val="4B4643"/>
              </a:solidFill>
              <a:latin typeface="+mn-lt"/>
            </a:endParaRPr>
          </a:p>
          <a:p>
            <a:r>
              <a:rPr lang="nl-NL" sz="2900" baseline="30000" dirty="0" smtClean="0">
                <a:solidFill>
                  <a:srgbClr val="4B4643"/>
                </a:solidFill>
                <a:latin typeface="+mn-lt"/>
              </a:rPr>
              <a:t>&gt;</a:t>
            </a:r>
            <a:r>
              <a:rPr lang="nl-NL" sz="2900" dirty="0" smtClean="0">
                <a:solidFill>
                  <a:srgbClr val="4B4643"/>
                </a:solidFill>
                <a:latin typeface="+mn-lt"/>
              </a:rPr>
              <a:t> </a:t>
            </a:r>
            <a:r>
              <a:rPr lang="nl-NL" sz="2900" baseline="30000" dirty="0" smtClean="0">
                <a:solidFill>
                  <a:srgbClr val="4B4643"/>
                </a:solidFill>
                <a:latin typeface="+mn-lt"/>
              </a:rPr>
              <a:t>Leg </a:t>
            </a:r>
            <a:r>
              <a:rPr lang="nl-NL" sz="2900" baseline="30000" dirty="0">
                <a:solidFill>
                  <a:srgbClr val="4B4643"/>
                </a:solidFill>
                <a:latin typeface="+mn-lt"/>
              </a:rPr>
              <a:t>de nadruk op positieve interactie tussen </a:t>
            </a:r>
            <a:r>
              <a:rPr lang="nl-NL" sz="2900" baseline="30000" dirty="0" smtClean="0">
                <a:solidFill>
                  <a:srgbClr val="4B4643"/>
                </a:solidFill>
                <a:latin typeface="+mn-lt"/>
              </a:rPr>
              <a:t>ouder </a:t>
            </a:r>
            <a:r>
              <a:rPr lang="nl-NL" sz="2900" baseline="30000" dirty="0">
                <a:solidFill>
                  <a:srgbClr val="4B4643"/>
                </a:solidFill>
                <a:latin typeface="+mn-lt"/>
              </a:rPr>
              <a:t>en kind</a:t>
            </a:r>
            <a:r>
              <a:rPr lang="nl-NL" dirty="0">
                <a:solidFill>
                  <a:srgbClr val="4B4643"/>
                </a:solidFill>
                <a:latin typeface="+mn-lt"/>
              </a:rPr>
              <a:t/>
            </a:r>
            <a:br>
              <a:rPr lang="nl-NL" dirty="0">
                <a:solidFill>
                  <a:srgbClr val="4B4643"/>
                </a:solidFill>
                <a:latin typeface="+mn-lt"/>
              </a:rPr>
            </a:br>
            <a:endParaRPr lang="nl-NL" dirty="0">
              <a:solidFill>
                <a:srgbClr val="4B4643"/>
              </a:solidFill>
              <a:latin typeface="+mn-lt"/>
            </a:endParaRPr>
          </a:p>
        </p:txBody>
      </p:sp>
    </p:spTree>
    <p:extLst>
      <p:ext uri="{BB962C8B-B14F-4D97-AF65-F5344CB8AC3E}">
        <p14:creationId xmlns:p14="http://schemas.microsoft.com/office/powerpoint/2010/main" val="613180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467544" y="404689"/>
            <a:ext cx="7145971"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KENNISMAKEN</a:t>
            </a:r>
          </a:p>
        </p:txBody>
      </p:sp>
      <p:sp>
        <p:nvSpPr>
          <p:cNvPr id="7" name="Tekstvak 6"/>
          <p:cNvSpPr txBox="1"/>
          <p:nvPr/>
        </p:nvSpPr>
        <p:spPr>
          <a:xfrm>
            <a:off x="0" y="4728046"/>
            <a:ext cx="9144000" cy="1077218"/>
          </a:xfrm>
          <a:prstGeom prst="rect">
            <a:avLst/>
          </a:prstGeom>
          <a:noFill/>
        </p:spPr>
        <p:txBody>
          <a:bodyPr wrap="square" rtlCol="0">
            <a:spAutoFit/>
          </a:bodyPr>
          <a:lstStyle/>
          <a:p>
            <a:pPr algn="ctr"/>
            <a:r>
              <a:rPr lang="nl-NL" sz="3200" dirty="0" smtClean="0">
                <a:solidFill>
                  <a:srgbClr val="F77719"/>
                </a:solidFill>
                <a:latin typeface="+mj-lt"/>
              </a:rPr>
              <a:t>Naam</a:t>
            </a:r>
            <a:r>
              <a:rPr lang="nl-NL" sz="3200" dirty="0" smtClean="0">
                <a:solidFill>
                  <a:srgbClr val="4B4643"/>
                </a:solidFill>
                <a:latin typeface="TheMix B6 SemiBold" pitchFamily="50" charset="0"/>
              </a:rPr>
              <a:t/>
            </a:r>
            <a:br>
              <a:rPr lang="nl-NL" sz="3200" dirty="0" smtClean="0">
                <a:solidFill>
                  <a:srgbClr val="4B4643"/>
                </a:solidFill>
                <a:latin typeface="TheMix B6 SemiBold" pitchFamily="50" charset="0"/>
              </a:rPr>
            </a:br>
            <a:r>
              <a:rPr lang="nl-NL" sz="3200" dirty="0" smtClean="0">
                <a:solidFill>
                  <a:srgbClr val="4B4643"/>
                </a:solidFill>
                <a:latin typeface="+mn-lt"/>
              </a:rPr>
              <a:t>Organisatie</a:t>
            </a:r>
            <a:endParaRPr lang="nl-NL" sz="3200" dirty="0">
              <a:solidFill>
                <a:srgbClr val="4B4643"/>
              </a:solidFill>
              <a:latin typeface="+mn-lt"/>
            </a:endParaRPr>
          </a:p>
        </p:txBody>
      </p:sp>
      <p:sp>
        <p:nvSpPr>
          <p:cNvPr id="2" name="Ovaal 1"/>
          <p:cNvSpPr/>
          <p:nvPr/>
        </p:nvSpPr>
        <p:spPr bwMode="auto">
          <a:xfrm>
            <a:off x="3301722" y="1976736"/>
            <a:ext cx="2540556" cy="2540556"/>
          </a:xfrm>
          <a:prstGeom prst="ellipse">
            <a:avLst/>
          </a:prstGeom>
          <a:noFill/>
          <a:ln w="76200" cap="flat" cmpd="sng" algn="ctr">
            <a:solidFill>
              <a:srgbClr val="F7771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700398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467544" y="404713"/>
            <a:ext cx="7145971"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MEER INFORMATIE</a:t>
            </a:r>
          </a:p>
        </p:txBody>
      </p:sp>
      <p:sp>
        <p:nvSpPr>
          <p:cNvPr id="6" name="Rechthoek 5"/>
          <p:cNvSpPr/>
          <p:nvPr/>
        </p:nvSpPr>
        <p:spPr>
          <a:xfrm>
            <a:off x="611560" y="2132856"/>
            <a:ext cx="7364180" cy="2621230"/>
          </a:xfrm>
          <a:prstGeom prst="rect">
            <a:avLst/>
          </a:prstGeom>
        </p:spPr>
        <p:txBody>
          <a:bodyPr wrap="square">
            <a:spAutoFit/>
          </a:bodyPr>
          <a:lstStyle/>
          <a:p>
            <a:r>
              <a:rPr lang="nl-NL" sz="2900" baseline="30000" dirty="0" smtClean="0">
                <a:solidFill>
                  <a:srgbClr val="4B4643"/>
                </a:solidFill>
                <a:latin typeface="+mn-lt"/>
              </a:rPr>
              <a:t>&gt; [Voornaam + Achternaam]</a:t>
            </a:r>
          </a:p>
          <a:p>
            <a:r>
              <a:rPr lang="nl-NL" sz="2900" baseline="30000" dirty="0">
                <a:solidFill>
                  <a:srgbClr val="4B4643"/>
                </a:solidFill>
                <a:latin typeface="+mn-lt"/>
              </a:rPr>
              <a:t/>
            </a:r>
            <a:br>
              <a:rPr lang="nl-NL" sz="2900" baseline="30000" dirty="0">
                <a:solidFill>
                  <a:srgbClr val="4B4643"/>
                </a:solidFill>
                <a:latin typeface="+mn-lt"/>
              </a:rPr>
            </a:br>
            <a:r>
              <a:rPr lang="nl-NL" sz="2900" baseline="30000" dirty="0" smtClean="0">
                <a:solidFill>
                  <a:srgbClr val="4B4643"/>
                </a:solidFill>
                <a:latin typeface="+mn-lt"/>
              </a:rPr>
              <a:t>&gt;</a:t>
            </a:r>
            <a:r>
              <a:rPr lang="nl-NL" sz="2900" dirty="0" smtClean="0">
                <a:solidFill>
                  <a:srgbClr val="4B4643"/>
                </a:solidFill>
                <a:latin typeface="+mn-lt"/>
              </a:rPr>
              <a:t> </a:t>
            </a:r>
            <a:r>
              <a:rPr lang="nl-NL" sz="2900" baseline="30000" dirty="0" smtClean="0">
                <a:solidFill>
                  <a:srgbClr val="4B4643"/>
                </a:solidFill>
                <a:latin typeface="+mn-lt"/>
              </a:rPr>
              <a:t>[Functie + Organisatie]</a:t>
            </a:r>
            <a:endParaRPr lang="nl-NL" sz="2900" baseline="30000" dirty="0">
              <a:solidFill>
                <a:srgbClr val="4B4643"/>
              </a:solidFill>
              <a:latin typeface="+mn-lt"/>
            </a:endParaRPr>
          </a:p>
          <a:p>
            <a:r>
              <a:rPr lang="nl-NL" sz="2900" baseline="30000" dirty="0">
                <a:solidFill>
                  <a:srgbClr val="4B4643"/>
                </a:solidFill>
                <a:latin typeface="+mn-lt"/>
              </a:rPr>
              <a:t/>
            </a:r>
            <a:br>
              <a:rPr lang="nl-NL" sz="2900" baseline="30000" dirty="0">
                <a:solidFill>
                  <a:srgbClr val="4B4643"/>
                </a:solidFill>
                <a:latin typeface="+mn-lt"/>
              </a:rPr>
            </a:br>
            <a:r>
              <a:rPr lang="nl-NL" sz="2900" baseline="30000" dirty="0" smtClean="0">
                <a:solidFill>
                  <a:srgbClr val="4B4643"/>
                </a:solidFill>
                <a:latin typeface="+mn-lt"/>
              </a:rPr>
              <a:t>&gt;</a:t>
            </a:r>
            <a:r>
              <a:rPr lang="nl-NL" sz="2900" dirty="0" smtClean="0">
                <a:solidFill>
                  <a:srgbClr val="4B4643"/>
                </a:solidFill>
                <a:latin typeface="+mn-lt"/>
              </a:rPr>
              <a:t> </a:t>
            </a:r>
            <a:r>
              <a:rPr lang="nl-NL" sz="2900" baseline="30000" dirty="0" smtClean="0">
                <a:solidFill>
                  <a:srgbClr val="4B4643"/>
                </a:solidFill>
                <a:latin typeface="+mn-lt"/>
              </a:rPr>
              <a:t>[Emailadres]</a:t>
            </a:r>
          </a:p>
          <a:p>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r>
              <a:rPr lang="nl-NL" sz="2900" dirty="0" smtClean="0">
                <a:solidFill>
                  <a:srgbClr val="4B4643"/>
                </a:solidFill>
                <a:latin typeface="+mn-lt"/>
              </a:rPr>
              <a:t> </a:t>
            </a:r>
            <a:r>
              <a:rPr lang="nl-NL" sz="2900" baseline="30000" dirty="0" smtClean="0">
                <a:solidFill>
                  <a:srgbClr val="4B4643"/>
                </a:solidFill>
                <a:latin typeface="+mn-lt"/>
              </a:rPr>
              <a:t>[Telefoonnummer]</a:t>
            </a:r>
            <a:endParaRPr lang="nl-NL" dirty="0">
              <a:solidFill>
                <a:srgbClr val="4B4643"/>
              </a:solidFill>
              <a:latin typeface="+mn-lt"/>
            </a:endParaRPr>
          </a:p>
        </p:txBody>
      </p:sp>
    </p:spTree>
    <p:extLst>
      <p:ext uri="{BB962C8B-B14F-4D97-AF65-F5344CB8AC3E}">
        <p14:creationId xmlns:p14="http://schemas.microsoft.com/office/powerpoint/2010/main" val="119872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107504" y="404713"/>
            <a:ext cx="7920880"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AMBITIE VAN DE LEESCOALITIE</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322824"/>
            <a:ext cx="1486250" cy="2527774"/>
          </a:xfrm>
          <a:prstGeom prst="rect">
            <a:avLst/>
          </a:prstGeom>
        </p:spPr>
      </p:pic>
      <p:sp>
        <p:nvSpPr>
          <p:cNvPr id="2" name="Tekstvak 1"/>
          <p:cNvSpPr txBox="1"/>
          <p:nvPr/>
        </p:nvSpPr>
        <p:spPr>
          <a:xfrm>
            <a:off x="2123728" y="3275158"/>
            <a:ext cx="2376264" cy="1569660"/>
          </a:xfrm>
          <a:prstGeom prst="rect">
            <a:avLst/>
          </a:prstGeom>
          <a:noFill/>
        </p:spPr>
        <p:txBody>
          <a:bodyPr wrap="square" rtlCol="0">
            <a:spAutoFit/>
          </a:bodyPr>
          <a:lstStyle/>
          <a:p>
            <a:r>
              <a:rPr lang="nl-NL" dirty="0" smtClean="0">
                <a:solidFill>
                  <a:srgbClr val="F77719"/>
                </a:solidFill>
                <a:latin typeface="+mn-lt"/>
              </a:rPr>
              <a:t>In 2025 verlaat geen enkel kind school met een leesachterstand</a:t>
            </a:r>
            <a:endParaRPr lang="nl-NL" dirty="0">
              <a:solidFill>
                <a:srgbClr val="F77719"/>
              </a:solidFill>
              <a:latin typeface="+mn-lt"/>
            </a:endParaRPr>
          </a:p>
        </p:txBody>
      </p:sp>
      <p:sp>
        <p:nvSpPr>
          <p:cNvPr id="11" name="Tekstvak 10"/>
          <p:cNvSpPr txBox="1"/>
          <p:nvPr/>
        </p:nvSpPr>
        <p:spPr>
          <a:xfrm>
            <a:off x="6307020" y="1708408"/>
            <a:ext cx="2376264" cy="1938992"/>
          </a:xfrm>
          <a:prstGeom prst="rect">
            <a:avLst/>
          </a:prstGeom>
          <a:noFill/>
        </p:spPr>
        <p:txBody>
          <a:bodyPr wrap="square" rtlCol="0">
            <a:spAutoFit/>
          </a:bodyPr>
          <a:lstStyle/>
          <a:p>
            <a:r>
              <a:rPr lang="nl-NL" dirty="0" smtClean="0">
                <a:solidFill>
                  <a:srgbClr val="F77719"/>
                </a:solidFill>
                <a:latin typeface="+mn-lt"/>
              </a:rPr>
              <a:t>In 2025 zijn alle volwassenen geletterd, of bezig dat te worden</a:t>
            </a:r>
            <a:endParaRPr lang="nl-NL" dirty="0">
              <a:solidFill>
                <a:srgbClr val="F77719"/>
              </a:solidFill>
              <a:latin typeface="+mn-lt"/>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949280"/>
            <a:ext cx="74628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fgeronde rechthoek 3"/>
          <p:cNvSpPr/>
          <p:nvPr/>
        </p:nvSpPr>
        <p:spPr bwMode="auto">
          <a:xfrm>
            <a:off x="1979712" y="3178808"/>
            <a:ext cx="2520280" cy="1762360"/>
          </a:xfrm>
          <a:prstGeom prst="roundRect">
            <a:avLst/>
          </a:prstGeom>
          <a:noFill/>
          <a:ln w="50800" cap="flat" cmpd="sng" algn="ctr">
            <a:solidFill>
              <a:srgbClr val="F7771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Afgeronde rechthoek 12"/>
          <p:cNvSpPr/>
          <p:nvPr/>
        </p:nvSpPr>
        <p:spPr bwMode="auto">
          <a:xfrm>
            <a:off x="6156176" y="1607287"/>
            <a:ext cx="2520280" cy="2109745"/>
          </a:xfrm>
          <a:prstGeom prst="roundRect">
            <a:avLst/>
          </a:prstGeom>
          <a:noFill/>
          <a:ln w="50800" cap="flat" cmpd="sng" algn="ctr">
            <a:solidFill>
              <a:srgbClr val="F7771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4" name="Afbeelding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644008" y="1633186"/>
            <a:ext cx="1344000" cy="4316094"/>
          </a:xfrm>
          <a:prstGeom prst="rect">
            <a:avLst/>
          </a:prstGeom>
        </p:spPr>
      </p:pic>
    </p:spTree>
    <p:extLst>
      <p:ext uri="{BB962C8B-B14F-4D97-AF65-F5344CB8AC3E}">
        <p14:creationId xmlns:p14="http://schemas.microsoft.com/office/powerpoint/2010/main" val="1524491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bwMode="auto">
          <a:xfrm>
            <a:off x="7524328" y="5301208"/>
            <a:ext cx="1368152" cy="12311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467544" y="404713"/>
            <a:ext cx="7145971"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LOKALE AMBITIE</a:t>
            </a:r>
          </a:p>
        </p:txBody>
      </p:sp>
      <p:sp>
        <p:nvSpPr>
          <p:cNvPr id="10" name="Afgeronde rechthoek 9"/>
          <p:cNvSpPr/>
          <p:nvPr/>
        </p:nvSpPr>
        <p:spPr bwMode="auto">
          <a:xfrm>
            <a:off x="6012160" y="1556792"/>
            <a:ext cx="2520280" cy="4896544"/>
          </a:xfrm>
          <a:prstGeom prst="roundRect">
            <a:avLst/>
          </a:prstGeom>
          <a:noFill/>
          <a:ln w="63500" cap="flat" cmpd="sng" algn="ctr">
            <a:solidFill>
              <a:srgbClr val="F7771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Afgeronde rechthoek 10"/>
          <p:cNvSpPr/>
          <p:nvPr/>
        </p:nvSpPr>
        <p:spPr bwMode="auto">
          <a:xfrm>
            <a:off x="3275856" y="1567421"/>
            <a:ext cx="2520280" cy="4896544"/>
          </a:xfrm>
          <a:prstGeom prst="roundRect">
            <a:avLst/>
          </a:prstGeom>
          <a:noFill/>
          <a:ln w="63500" cap="flat" cmpd="sng" algn="ctr">
            <a:solidFill>
              <a:srgbClr val="F7771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Afgeronde rechthoek 11"/>
          <p:cNvSpPr/>
          <p:nvPr/>
        </p:nvSpPr>
        <p:spPr bwMode="auto">
          <a:xfrm>
            <a:off x="539552" y="1574412"/>
            <a:ext cx="2520280" cy="4896544"/>
          </a:xfrm>
          <a:prstGeom prst="roundRect">
            <a:avLst/>
          </a:prstGeom>
          <a:noFill/>
          <a:ln w="63500" cap="flat" cmpd="sng" algn="ctr">
            <a:solidFill>
              <a:srgbClr val="F7771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Rechthoek 12"/>
          <p:cNvSpPr/>
          <p:nvPr/>
        </p:nvSpPr>
        <p:spPr>
          <a:xfrm>
            <a:off x="539553" y="1825273"/>
            <a:ext cx="2520280" cy="666849"/>
          </a:xfrm>
          <a:prstGeom prst="rect">
            <a:avLst/>
          </a:prstGeom>
        </p:spPr>
        <p:txBody>
          <a:bodyPr wrap="square">
            <a:spAutoFit/>
          </a:bodyPr>
          <a:lstStyle/>
          <a:p>
            <a:pPr algn="ctr"/>
            <a:r>
              <a:rPr lang="nl-NL" sz="2800" b="1" baseline="30000" dirty="0" smtClean="0">
                <a:solidFill>
                  <a:srgbClr val="F77719"/>
                </a:solidFill>
                <a:latin typeface="+mn-lt"/>
              </a:rPr>
              <a:t>SPEERPUNTEN</a:t>
            </a:r>
            <a:br>
              <a:rPr lang="nl-NL" sz="2800" b="1" baseline="30000" dirty="0" smtClean="0">
                <a:solidFill>
                  <a:srgbClr val="F77719"/>
                </a:solidFill>
                <a:latin typeface="+mn-lt"/>
              </a:rPr>
            </a:br>
            <a:r>
              <a:rPr lang="nl-NL" sz="2800" b="1" baseline="30000" dirty="0" smtClean="0">
                <a:solidFill>
                  <a:srgbClr val="F77719"/>
                </a:solidFill>
                <a:latin typeface="+mn-lt"/>
              </a:rPr>
              <a:t>Gemeente</a:t>
            </a:r>
            <a:endParaRPr lang="nl-NL" sz="2600" baseline="30000" dirty="0">
              <a:solidFill>
                <a:srgbClr val="F77719"/>
              </a:solidFill>
              <a:latin typeface="+mn-lt"/>
            </a:endParaRPr>
          </a:p>
        </p:txBody>
      </p:sp>
      <p:sp>
        <p:nvSpPr>
          <p:cNvPr id="14" name="Rechthoek 13"/>
          <p:cNvSpPr/>
          <p:nvPr/>
        </p:nvSpPr>
        <p:spPr>
          <a:xfrm>
            <a:off x="3275856" y="1825272"/>
            <a:ext cx="2520280" cy="666849"/>
          </a:xfrm>
          <a:prstGeom prst="rect">
            <a:avLst/>
          </a:prstGeom>
        </p:spPr>
        <p:txBody>
          <a:bodyPr wrap="square">
            <a:spAutoFit/>
          </a:bodyPr>
          <a:lstStyle/>
          <a:p>
            <a:pPr algn="ctr"/>
            <a:r>
              <a:rPr lang="nl-NL" sz="2800" b="1" baseline="30000" dirty="0" smtClean="0">
                <a:solidFill>
                  <a:srgbClr val="F77719"/>
                </a:solidFill>
                <a:latin typeface="+mn-lt"/>
              </a:rPr>
              <a:t>SPEERPUNTEN</a:t>
            </a:r>
          </a:p>
          <a:p>
            <a:pPr algn="ctr"/>
            <a:r>
              <a:rPr lang="nl-NL" sz="2800" b="1" baseline="30000" dirty="0" smtClean="0">
                <a:solidFill>
                  <a:srgbClr val="F77719"/>
                </a:solidFill>
                <a:latin typeface="+mn-lt"/>
              </a:rPr>
              <a:t>Bibliotheek</a:t>
            </a:r>
            <a:endParaRPr lang="nl-NL" sz="2600" baseline="30000" dirty="0">
              <a:solidFill>
                <a:srgbClr val="F77719"/>
              </a:solidFill>
              <a:latin typeface="+mn-lt"/>
            </a:endParaRPr>
          </a:p>
        </p:txBody>
      </p:sp>
      <p:sp>
        <p:nvSpPr>
          <p:cNvPr id="15" name="Rechthoek 14"/>
          <p:cNvSpPr/>
          <p:nvPr/>
        </p:nvSpPr>
        <p:spPr>
          <a:xfrm>
            <a:off x="6012160" y="1828839"/>
            <a:ext cx="2520280" cy="666849"/>
          </a:xfrm>
          <a:prstGeom prst="rect">
            <a:avLst/>
          </a:prstGeom>
        </p:spPr>
        <p:txBody>
          <a:bodyPr wrap="square">
            <a:spAutoFit/>
          </a:bodyPr>
          <a:lstStyle/>
          <a:p>
            <a:pPr algn="ctr"/>
            <a:r>
              <a:rPr lang="nl-NL" sz="2800" b="1" baseline="30000" dirty="0" smtClean="0">
                <a:solidFill>
                  <a:srgbClr val="F77719"/>
                </a:solidFill>
                <a:latin typeface="+mn-lt"/>
              </a:rPr>
              <a:t>SPEERPUNTEN</a:t>
            </a:r>
            <a:br>
              <a:rPr lang="nl-NL" sz="2800" b="1" baseline="30000" dirty="0" smtClean="0">
                <a:solidFill>
                  <a:srgbClr val="F77719"/>
                </a:solidFill>
                <a:latin typeface="+mn-lt"/>
              </a:rPr>
            </a:br>
            <a:r>
              <a:rPr lang="nl-NL" sz="2800" b="1" baseline="30000" dirty="0" smtClean="0">
                <a:solidFill>
                  <a:srgbClr val="F77719"/>
                </a:solidFill>
                <a:latin typeface="+mn-lt"/>
              </a:rPr>
              <a:t>……..</a:t>
            </a:r>
            <a:endParaRPr lang="nl-NL" sz="2600" baseline="30000" dirty="0">
              <a:solidFill>
                <a:srgbClr val="F77719"/>
              </a:solidFill>
              <a:latin typeface="+mn-lt"/>
            </a:endParaRPr>
          </a:p>
        </p:txBody>
      </p:sp>
      <p:sp>
        <p:nvSpPr>
          <p:cNvPr id="16" name="Rechthoek 15"/>
          <p:cNvSpPr/>
          <p:nvPr/>
        </p:nvSpPr>
        <p:spPr>
          <a:xfrm>
            <a:off x="683568" y="2800667"/>
            <a:ext cx="2232248" cy="3508653"/>
          </a:xfrm>
          <a:prstGeom prst="rect">
            <a:avLst/>
          </a:prstGeom>
        </p:spPr>
        <p:txBody>
          <a:bodyPr wrap="square">
            <a:spAutoFit/>
          </a:bodyPr>
          <a:lstStyle/>
          <a:p>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dirty="0">
                <a:solidFill>
                  <a:srgbClr val="4B4643"/>
                </a:solidFill>
                <a:latin typeface="+mn-lt"/>
              </a:rPr>
              <a:t/>
            </a:r>
            <a:br>
              <a:rPr lang="nl-NL" dirty="0">
                <a:solidFill>
                  <a:srgbClr val="4B4643"/>
                </a:solidFill>
                <a:latin typeface="+mn-lt"/>
              </a:rPr>
            </a:br>
            <a:endParaRPr lang="nl-NL" dirty="0">
              <a:solidFill>
                <a:srgbClr val="4B4643"/>
              </a:solidFill>
              <a:latin typeface="+mn-lt"/>
            </a:endParaRPr>
          </a:p>
        </p:txBody>
      </p:sp>
      <p:sp>
        <p:nvSpPr>
          <p:cNvPr id="17" name="Rechthoek 16"/>
          <p:cNvSpPr/>
          <p:nvPr/>
        </p:nvSpPr>
        <p:spPr>
          <a:xfrm>
            <a:off x="3419873" y="2800667"/>
            <a:ext cx="2376264" cy="3508653"/>
          </a:xfrm>
          <a:prstGeom prst="rect">
            <a:avLst/>
          </a:prstGeom>
        </p:spPr>
        <p:txBody>
          <a:bodyPr wrap="square">
            <a:spAutoFit/>
          </a:bodyPr>
          <a:lstStyle/>
          <a:p>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dirty="0">
                <a:solidFill>
                  <a:srgbClr val="4B4643"/>
                </a:solidFill>
                <a:latin typeface="+mn-lt"/>
              </a:rPr>
              <a:t/>
            </a:r>
            <a:br>
              <a:rPr lang="nl-NL" dirty="0">
                <a:solidFill>
                  <a:srgbClr val="4B4643"/>
                </a:solidFill>
                <a:latin typeface="+mn-lt"/>
              </a:rPr>
            </a:br>
            <a:endParaRPr lang="nl-NL" dirty="0">
              <a:solidFill>
                <a:srgbClr val="4B4643"/>
              </a:solidFill>
              <a:latin typeface="+mn-lt"/>
            </a:endParaRPr>
          </a:p>
        </p:txBody>
      </p:sp>
      <p:sp>
        <p:nvSpPr>
          <p:cNvPr id="18" name="Rechthoek 17"/>
          <p:cNvSpPr/>
          <p:nvPr/>
        </p:nvSpPr>
        <p:spPr>
          <a:xfrm>
            <a:off x="6156176" y="2800667"/>
            <a:ext cx="2232248" cy="3508653"/>
          </a:xfrm>
          <a:prstGeom prst="rect">
            <a:avLst/>
          </a:prstGeom>
        </p:spPr>
        <p:txBody>
          <a:bodyPr wrap="square">
            <a:spAutoFit/>
          </a:bodyPr>
          <a:lstStyle/>
          <a:p>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sz="2900" baseline="30000" dirty="0" smtClean="0">
                <a:solidFill>
                  <a:srgbClr val="4B4643"/>
                </a:solidFill>
                <a:latin typeface="+mn-lt"/>
              </a:rPr>
              <a:t/>
            </a:r>
            <a:br>
              <a:rPr lang="nl-NL" sz="2900" baseline="30000" dirty="0" smtClean="0">
                <a:solidFill>
                  <a:srgbClr val="4B4643"/>
                </a:solidFill>
                <a:latin typeface="+mn-lt"/>
              </a:rPr>
            </a:br>
            <a:r>
              <a:rPr lang="nl-NL" sz="2900" baseline="30000" dirty="0" smtClean="0">
                <a:solidFill>
                  <a:srgbClr val="4B4643"/>
                </a:solidFill>
                <a:latin typeface="+mn-lt"/>
              </a:rPr>
              <a:t>&gt;</a:t>
            </a:r>
            <a:br>
              <a:rPr lang="nl-NL" sz="2900" baseline="30000" dirty="0" smtClean="0">
                <a:solidFill>
                  <a:srgbClr val="4B4643"/>
                </a:solidFill>
                <a:latin typeface="+mn-lt"/>
              </a:rPr>
            </a:br>
            <a:r>
              <a:rPr lang="nl-NL" dirty="0">
                <a:solidFill>
                  <a:srgbClr val="4B4643"/>
                </a:solidFill>
                <a:latin typeface="+mn-lt"/>
              </a:rPr>
              <a:t/>
            </a:r>
            <a:br>
              <a:rPr lang="nl-NL" dirty="0">
                <a:solidFill>
                  <a:srgbClr val="4B4643"/>
                </a:solidFill>
                <a:latin typeface="+mn-lt"/>
              </a:rPr>
            </a:br>
            <a:endParaRPr lang="nl-NL" dirty="0">
              <a:solidFill>
                <a:srgbClr val="4B4643"/>
              </a:solidFill>
              <a:latin typeface="+mn-lt"/>
            </a:endParaRPr>
          </a:p>
        </p:txBody>
      </p:sp>
    </p:spTree>
    <p:extLst>
      <p:ext uri="{BB962C8B-B14F-4D97-AF65-F5344CB8AC3E}">
        <p14:creationId xmlns:p14="http://schemas.microsoft.com/office/powerpoint/2010/main" val="208937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le 2"/>
          <p:cNvSpPr txBox="1">
            <a:spLocks noChangeArrowheads="1"/>
          </p:cNvSpPr>
          <p:nvPr/>
        </p:nvSpPr>
        <p:spPr bwMode="auto">
          <a:xfrm>
            <a:off x="395536" y="404713"/>
            <a:ext cx="7145971" cy="5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GEZINSAANPAK</a:t>
            </a:r>
          </a:p>
        </p:txBody>
      </p:sp>
      <p:sp>
        <p:nvSpPr>
          <p:cNvPr id="7" name="Tekstvak 6"/>
          <p:cNvSpPr txBox="1"/>
          <p:nvPr/>
        </p:nvSpPr>
        <p:spPr>
          <a:xfrm>
            <a:off x="683566" y="1628800"/>
            <a:ext cx="7416825" cy="2554545"/>
          </a:xfrm>
          <a:prstGeom prst="rect">
            <a:avLst/>
          </a:prstGeom>
          <a:noFill/>
        </p:spPr>
        <p:txBody>
          <a:bodyPr wrap="square" rtlCol="0">
            <a:spAutoFit/>
          </a:bodyPr>
          <a:lstStyle/>
          <a:p>
            <a:r>
              <a:rPr lang="nl-NL" sz="3200" dirty="0" smtClean="0">
                <a:solidFill>
                  <a:srgbClr val="4B4643"/>
                </a:solidFill>
                <a:latin typeface="+mn-lt"/>
              </a:rPr>
              <a:t>Een gezinsaanpak is erop gericht dat ouders hun eigen basisvaardigheden ontwikkelen en tegelijkertijd leren hun kinderen te ondersteunen in de taalontwikkeling.</a:t>
            </a:r>
            <a:endParaRPr lang="nl-NL" sz="3200" dirty="0">
              <a:solidFill>
                <a:srgbClr val="4B4643"/>
              </a:solidFill>
              <a:latin typeface="+mn-lt"/>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95" y="4414264"/>
            <a:ext cx="2907736" cy="2005925"/>
          </a:xfrm>
          <a:prstGeom prst="rect">
            <a:avLst/>
          </a:prstGeom>
        </p:spPr>
      </p:pic>
      <p:sp>
        <p:nvSpPr>
          <p:cNvPr id="5" name="Rechthoek 4"/>
          <p:cNvSpPr/>
          <p:nvPr/>
        </p:nvSpPr>
        <p:spPr>
          <a:xfrm>
            <a:off x="3707904" y="4945231"/>
            <a:ext cx="4572000" cy="1508105"/>
          </a:xfrm>
          <a:prstGeom prst="rect">
            <a:avLst/>
          </a:prstGeom>
        </p:spPr>
        <p:txBody>
          <a:bodyPr>
            <a:spAutoFit/>
          </a:bodyPr>
          <a:lstStyle/>
          <a:p>
            <a:r>
              <a:rPr lang="nl-NL" sz="2700" b="1" baseline="30000" dirty="0">
                <a:solidFill>
                  <a:srgbClr val="F77719"/>
                </a:solidFill>
                <a:latin typeface="+mn-lt"/>
              </a:rPr>
              <a:t>“VIA DE KINDEREN KUN JE DE OUDERS TRIGGEREN OM OOK IETS AAN HUN TAALONTWIKKELING TE DOEN</a:t>
            </a:r>
            <a:r>
              <a:rPr lang="nl-NL" sz="2700" b="1" baseline="30000" dirty="0" smtClean="0">
                <a:solidFill>
                  <a:srgbClr val="F77719"/>
                </a:solidFill>
                <a:latin typeface="+mn-lt"/>
              </a:rPr>
              <a:t>.”</a:t>
            </a:r>
            <a:r>
              <a:rPr lang="nl-NL" sz="2800" b="1" baseline="30000" dirty="0" smtClean="0">
                <a:solidFill>
                  <a:srgbClr val="F77719"/>
                </a:solidFill>
                <a:latin typeface="+mn-lt"/>
              </a:rPr>
              <a:t/>
            </a:r>
            <a:br>
              <a:rPr lang="nl-NL" sz="2800" b="1" baseline="30000" dirty="0" smtClean="0">
                <a:solidFill>
                  <a:srgbClr val="F77719"/>
                </a:solidFill>
                <a:latin typeface="+mn-lt"/>
              </a:rPr>
            </a:br>
            <a:r>
              <a:rPr lang="nl-NL" sz="2600" baseline="30000" dirty="0" smtClean="0">
                <a:solidFill>
                  <a:srgbClr val="F77719"/>
                </a:solidFill>
                <a:latin typeface="+mn-lt"/>
              </a:rPr>
              <a:t>- Coördinator educatie</a:t>
            </a:r>
            <a:endParaRPr lang="nl-NL" sz="2600" baseline="30000" dirty="0">
              <a:solidFill>
                <a:srgbClr val="F77719"/>
              </a:solidFill>
              <a:latin typeface="+mn-lt"/>
            </a:endParaRPr>
          </a:p>
        </p:txBody>
      </p:sp>
    </p:spTree>
    <p:extLst>
      <p:ext uri="{BB962C8B-B14F-4D97-AF65-F5344CB8AC3E}">
        <p14:creationId xmlns:p14="http://schemas.microsoft.com/office/powerpoint/2010/main" val="973349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642" y="-99392"/>
            <a:ext cx="4776716" cy="6754018"/>
          </a:xfrm>
          <a:prstGeom prst="rect">
            <a:avLst/>
          </a:prstGeom>
        </p:spPr>
      </p:pic>
      <p:sp>
        <p:nvSpPr>
          <p:cNvPr id="16" name="Ovaal 15"/>
          <p:cNvSpPr/>
          <p:nvPr/>
        </p:nvSpPr>
        <p:spPr>
          <a:xfrm>
            <a:off x="6632038" y="2452445"/>
            <a:ext cx="2116426" cy="2116426"/>
          </a:xfrm>
          <a:prstGeom prst="ellipse">
            <a:avLst/>
          </a:prstGeom>
          <a:solidFill>
            <a:srgbClr val="F77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49" name="Rectangle 2"/>
          <p:cNvSpPr>
            <a:spLocks noGrp="1" noChangeArrowheads="1"/>
          </p:cNvSpPr>
          <p:nvPr>
            <p:ph type="title"/>
          </p:nvPr>
        </p:nvSpPr>
        <p:spPr>
          <a:xfrm>
            <a:off x="90325" y="404713"/>
            <a:ext cx="7938059" cy="1008063"/>
          </a:xfrm>
        </p:spPr>
        <p:txBody>
          <a:bodyPr/>
          <a:lstStyle/>
          <a:p>
            <a:pPr algn="ctr" eaLnBrk="1" hangingPunct="1"/>
            <a:r>
              <a:rPr lang="nl-NL" altLang="nl-NL" sz="3600" b="1" dirty="0" smtClean="0">
                <a:solidFill>
                  <a:schemeClr val="bg1"/>
                </a:solidFill>
                <a:latin typeface="+mn-lt"/>
              </a:rPr>
              <a:t>HOE GROOT IS HET PROBLEEM?</a:t>
            </a:r>
          </a:p>
        </p:txBody>
      </p:sp>
      <p:sp>
        <p:nvSpPr>
          <p:cNvPr id="8" name="Tekstvak 7"/>
          <p:cNvSpPr txBox="1"/>
          <p:nvPr/>
        </p:nvSpPr>
        <p:spPr>
          <a:xfrm>
            <a:off x="2483893" y="2636912"/>
            <a:ext cx="4176214" cy="1384995"/>
          </a:xfrm>
          <a:prstGeom prst="rect">
            <a:avLst/>
          </a:prstGeom>
          <a:noFill/>
        </p:spPr>
        <p:txBody>
          <a:bodyPr wrap="square" rtlCol="0">
            <a:spAutoFit/>
          </a:bodyPr>
          <a:lstStyle/>
          <a:p>
            <a:pPr algn="ctr"/>
            <a:r>
              <a:rPr lang="nl-NL" sz="2700" b="1" dirty="0" smtClean="0">
                <a:solidFill>
                  <a:srgbClr val="F77719"/>
                </a:solidFill>
                <a:latin typeface="+mn-lt"/>
              </a:rPr>
              <a:t>1 OP DE 9 NEDERLANDERS IS LAAGGELETTERD</a:t>
            </a:r>
            <a:endParaRPr lang="nl-NL" sz="2700" b="1" dirty="0">
              <a:solidFill>
                <a:srgbClr val="F77719"/>
              </a:solidFill>
              <a:latin typeface="+mn-lt"/>
            </a:endParaRPr>
          </a:p>
        </p:txBody>
      </p:sp>
      <p:sp>
        <p:nvSpPr>
          <p:cNvPr id="11" name="Tekstvak 10"/>
          <p:cNvSpPr txBox="1"/>
          <p:nvPr/>
        </p:nvSpPr>
        <p:spPr>
          <a:xfrm>
            <a:off x="6721500" y="3068960"/>
            <a:ext cx="2022926" cy="1277273"/>
          </a:xfrm>
          <a:prstGeom prst="rect">
            <a:avLst/>
          </a:prstGeom>
          <a:noFill/>
        </p:spPr>
        <p:txBody>
          <a:bodyPr wrap="square" rtlCol="0">
            <a:spAutoFit/>
          </a:bodyPr>
          <a:lstStyle/>
          <a:p>
            <a:pPr algn="ctr"/>
            <a:r>
              <a:rPr lang="nl-NL" sz="1900" dirty="0">
                <a:solidFill>
                  <a:schemeClr val="bg1"/>
                </a:solidFill>
                <a:latin typeface="+mn-lt"/>
              </a:rPr>
              <a:t>3</a:t>
            </a:r>
            <a:r>
              <a:rPr lang="nl-NL" sz="1900" dirty="0" smtClean="0">
                <a:solidFill>
                  <a:schemeClr val="bg1"/>
                </a:solidFill>
                <a:latin typeface="+mn-lt"/>
              </a:rPr>
              <a:t>5% heeft</a:t>
            </a:r>
            <a:br>
              <a:rPr lang="nl-NL" sz="1900" dirty="0" smtClean="0">
                <a:solidFill>
                  <a:schemeClr val="bg1"/>
                </a:solidFill>
                <a:latin typeface="+mn-lt"/>
              </a:rPr>
            </a:br>
            <a:r>
              <a:rPr lang="nl-NL" sz="1900" dirty="0" smtClean="0">
                <a:solidFill>
                  <a:schemeClr val="bg1"/>
                </a:solidFill>
                <a:latin typeface="+mn-lt"/>
              </a:rPr>
              <a:t>een migratie-</a:t>
            </a:r>
            <a:br>
              <a:rPr lang="nl-NL" sz="1900" dirty="0" smtClean="0">
                <a:solidFill>
                  <a:schemeClr val="bg1"/>
                </a:solidFill>
                <a:latin typeface="+mn-lt"/>
              </a:rPr>
            </a:br>
            <a:r>
              <a:rPr lang="nl-NL" sz="1900" dirty="0" smtClean="0">
                <a:solidFill>
                  <a:schemeClr val="bg1"/>
                </a:solidFill>
                <a:latin typeface="+mn-lt"/>
              </a:rPr>
              <a:t>achtergrond</a:t>
            </a:r>
            <a:r>
              <a:rPr lang="nl-NL" sz="2000" dirty="0" smtClean="0">
                <a:solidFill>
                  <a:schemeClr val="bg1"/>
                </a:solidFill>
                <a:latin typeface="+mn-lt"/>
              </a:rPr>
              <a:t/>
            </a:r>
            <a:br>
              <a:rPr lang="nl-NL" sz="2000" dirty="0" smtClean="0">
                <a:solidFill>
                  <a:schemeClr val="bg1"/>
                </a:solidFill>
                <a:latin typeface="+mn-lt"/>
              </a:rPr>
            </a:br>
            <a:endParaRPr lang="nl-NL" sz="2000" dirty="0">
              <a:solidFill>
                <a:schemeClr val="bg1"/>
              </a:solidFill>
              <a:latin typeface="+mn-lt"/>
            </a:endParaRPr>
          </a:p>
        </p:txBody>
      </p:sp>
      <p:sp>
        <p:nvSpPr>
          <p:cNvPr id="15" name="Tekstvak 14"/>
          <p:cNvSpPr txBox="1"/>
          <p:nvPr/>
        </p:nvSpPr>
        <p:spPr>
          <a:xfrm>
            <a:off x="2484018" y="2636912"/>
            <a:ext cx="4176214" cy="2246769"/>
          </a:xfrm>
          <a:prstGeom prst="rect">
            <a:avLst/>
          </a:prstGeom>
          <a:noFill/>
        </p:spPr>
        <p:txBody>
          <a:bodyPr wrap="square" rtlCol="0">
            <a:spAutoFit/>
          </a:bodyPr>
          <a:lstStyle/>
          <a:p>
            <a:pPr algn="ctr"/>
            <a:r>
              <a:rPr lang="nl-NL" sz="2700" b="1" dirty="0" smtClean="0">
                <a:solidFill>
                  <a:srgbClr val="F77719"/>
                </a:solidFill>
                <a:latin typeface="+mn-lt"/>
              </a:rPr>
              <a:t>DIT ZIJN </a:t>
            </a:r>
          </a:p>
          <a:p>
            <a:pPr algn="ctr"/>
            <a:r>
              <a:rPr lang="nl-NL" sz="2700" b="1" dirty="0" smtClean="0">
                <a:solidFill>
                  <a:srgbClr val="F77719"/>
                </a:solidFill>
                <a:latin typeface="+mn-lt"/>
              </a:rPr>
              <a:t>1,3 MILJOEN </a:t>
            </a:r>
          </a:p>
          <a:p>
            <a:pPr algn="ctr"/>
            <a:r>
              <a:rPr lang="nl-NL" sz="2700" b="1" dirty="0" smtClean="0">
                <a:solidFill>
                  <a:srgbClr val="F77719"/>
                </a:solidFill>
                <a:latin typeface="+mn-lt"/>
              </a:rPr>
              <a:t>MENSEN</a:t>
            </a:r>
          </a:p>
          <a:p>
            <a:pPr algn="ctr"/>
            <a:r>
              <a:rPr lang="nl-NL" sz="2800" dirty="0" smtClean="0">
                <a:solidFill>
                  <a:srgbClr val="F77719"/>
                </a:solidFill>
                <a:latin typeface="+mn-lt"/>
              </a:rPr>
              <a:t/>
            </a:r>
            <a:br>
              <a:rPr lang="nl-NL" sz="2800" dirty="0" smtClean="0">
                <a:solidFill>
                  <a:srgbClr val="F77719"/>
                </a:solidFill>
                <a:latin typeface="+mn-lt"/>
              </a:rPr>
            </a:br>
            <a:endParaRPr lang="nl-NL" sz="2800" dirty="0">
              <a:solidFill>
                <a:srgbClr val="F77719"/>
              </a:solidFill>
              <a:latin typeface="+mn-lt"/>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298" y="5356436"/>
            <a:ext cx="6103984" cy="952884"/>
          </a:xfrm>
          <a:prstGeom prst="rect">
            <a:avLst/>
          </a:prstGeom>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298" y="5356436"/>
            <a:ext cx="6103984" cy="952884"/>
          </a:xfrm>
          <a:prstGeom prst="rect">
            <a:avLst/>
          </a:prstGeom>
        </p:spPr>
      </p:pic>
      <p:sp>
        <p:nvSpPr>
          <p:cNvPr id="17" name="Ovaal 16"/>
          <p:cNvSpPr/>
          <p:nvPr/>
        </p:nvSpPr>
        <p:spPr>
          <a:xfrm>
            <a:off x="395536" y="2441981"/>
            <a:ext cx="2116426" cy="2116426"/>
          </a:xfrm>
          <a:prstGeom prst="ellipse">
            <a:avLst/>
          </a:prstGeom>
          <a:solidFill>
            <a:srgbClr val="F77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p:cNvSpPr txBox="1"/>
          <p:nvPr/>
        </p:nvSpPr>
        <p:spPr>
          <a:xfrm>
            <a:off x="513224" y="2852936"/>
            <a:ext cx="1826528" cy="1323439"/>
          </a:xfrm>
          <a:prstGeom prst="rect">
            <a:avLst/>
          </a:prstGeom>
          <a:noFill/>
        </p:spPr>
        <p:txBody>
          <a:bodyPr wrap="square" rtlCol="0">
            <a:spAutoFit/>
          </a:bodyPr>
          <a:lstStyle/>
          <a:p>
            <a:pPr algn="ctr"/>
            <a:r>
              <a:rPr lang="nl-NL" sz="2000" dirty="0">
                <a:solidFill>
                  <a:schemeClr val="bg1"/>
                </a:solidFill>
                <a:latin typeface="+mn-lt"/>
              </a:rPr>
              <a:t>6</a:t>
            </a:r>
            <a:r>
              <a:rPr lang="nl-NL" sz="2000" dirty="0" smtClean="0">
                <a:solidFill>
                  <a:schemeClr val="bg1"/>
                </a:solidFill>
                <a:latin typeface="+mn-lt"/>
              </a:rPr>
              <a:t>5% heeft </a:t>
            </a:r>
          </a:p>
          <a:p>
            <a:pPr algn="ctr"/>
            <a:r>
              <a:rPr lang="nl-NL" sz="2000" dirty="0" smtClean="0">
                <a:solidFill>
                  <a:schemeClr val="bg1"/>
                </a:solidFill>
                <a:latin typeface="+mn-lt"/>
              </a:rPr>
              <a:t>een Nederlandse</a:t>
            </a:r>
            <a:br>
              <a:rPr lang="nl-NL" sz="2000" dirty="0" smtClean="0">
                <a:solidFill>
                  <a:schemeClr val="bg1"/>
                </a:solidFill>
                <a:latin typeface="+mn-lt"/>
              </a:rPr>
            </a:br>
            <a:r>
              <a:rPr lang="nl-NL" sz="2000" dirty="0" smtClean="0">
                <a:solidFill>
                  <a:schemeClr val="bg1"/>
                </a:solidFill>
                <a:latin typeface="+mn-lt"/>
              </a:rPr>
              <a:t>achtergrond</a:t>
            </a:r>
            <a:endParaRPr lang="nl-NL" sz="2000" dirty="0">
              <a:solidFill>
                <a:schemeClr val="bg1"/>
              </a:solidFill>
              <a:latin typeface="+mn-lt"/>
            </a:endParaRPr>
          </a:p>
        </p:txBody>
      </p:sp>
      <p:sp>
        <p:nvSpPr>
          <p:cNvPr id="19" name="Tekstvak 18"/>
          <p:cNvSpPr txBox="1"/>
          <p:nvPr/>
        </p:nvSpPr>
        <p:spPr>
          <a:xfrm>
            <a:off x="460842" y="3107576"/>
            <a:ext cx="2022926" cy="969496"/>
          </a:xfrm>
          <a:prstGeom prst="rect">
            <a:avLst/>
          </a:prstGeom>
          <a:noFill/>
        </p:spPr>
        <p:txBody>
          <a:bodyPr wrap="square" rtlCol="0">
            <a:spAutoFit/>
          </a:bodyPr>
          <a:lstStyle/>
          <a:p>
            <a:pPr algn="ctr"/>
            <a:r>
              <a:rPr lang="nl-NL" sz="1900" dirty="0" smtClean="0">
                <a:solidFill>
                  <a:schemeClr val="bg1"/>
                </a:solidFill>
                <a:latin typeface="+mn-lt"/>
              </a:rPr>
              <a:t>42% heeft alleen de basisschool afgerond</a:t>
            </a:r>
            <a:endParaRPr lang="nl-NL" sz="2000" dirty="0">
              <a:solidFill>
                <a:schemeClr val="bg1"/>
              </a:solidFill>
              <a:latin typeface="+mn-lt"/>
            </a:endParaRPr>
          </a:p>
        </p:txBody>
      </p:sp>
      <p:sp>
        <p:nvSpPr>
          <p:cNvPr id="20" name="Tekstvak 19"/>
          <p:cNvSpPr txBox="1"/>
          <p:nvPr/>
        </p:nvSpPr>
        <p:spPr>
          <a:xfrm>
            <a:off x="6725538" y="3068960"/>
            <a:ext cx="2022926" cy="969496"/>
          </a:xfrm>
          <a:prstGeom prst="rect">
            <a:avLst/>
          </a:prstGeom>
          <a:noFill/>
        </p:spPr>
        <p:txBody>
          <a:bodyPr wrap="square" rtlCol="0">
            <a:spAutoFit/>
          </a:bodyPr>
          <a:lstStyle/>
          <a:p>
            <a:pPr algn="ctr"/>
            <a:r>
              <a:rPr lang="nl-NL" sz="1900" dirty="0" smtClean="0">
                <a:solidFill>
                  <a:schemeClr val="bg1"/>
                </a:solidFill>
                <a:latin typeface="+mn-lt"/>
              </a:rPr>
              <a:t>25% heeft een mbo2 opleiding niet afgerond</a:t>
            </a:r>
            <a:endParaRPr lang="nl-NL" sz="20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11" grpId="0"/>
      <p:bldP spid="11" grpId="1"/>
      <p:bldP spid="15" grpId="0"/>
      <p:bldP spid="17" grpId="0" animBg="1"/>
      <p:bldP spid="18" grpId="0"/>
      <p:bldP spid="18" grpId="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531" y="1792340"/>
            <a:ext cx="5712938" cy="4688008"/>
          </a:xfrm>
          <a:prstGeom prst="rect">
            <a:avLst/>
          </a:prstGeom>
        </p:spPr>
      </p:pic>
      <p:sp>
        <p:nvSpPr>
          <p:cNvPr id="5" name="Rechthoek 4"/>
          <p:cNvSpPr/>
          <p:nvPr/>
        </p:nvSpPr>
        <p:spPr bwMode="auto">
          <a:xfrm>
            <a:off x="-108520" y="260648"/>
            <a:ext cx="8208912" cy="864096"/>
          </a:xfrm>
          <a:prstGeom prst="rect">
            <a:avLst/>
          </a:prstGeom>
          <a:solidFill>
            <a:srgbClr val="F7771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Tekstvak 20"/>
          <p:cNvSpPr txBox="1"/>
          <p:nvPr/>
        </p:nvSpPr>
        <p:spPr>
          <a:xfrm>
            <a:off x="2483893" y="2358166"/>
            <a:ext cx="4176214" cy="3447098"/>
          </a:xfrm>
          <a:prstGeom prst="rect">
            <a:avLst/>
          </a:prstGeom>
          <a:noFill/>
        </p:spPr>
        <p:txBody>
          <a:bodyPr wrap="square" rtlCol="0">
            <a:spAutoFit/>
          </a:bodyPr>
          <a:lstStyle/>
          <a:p>
            <a:pPr algn="ctr"/>
            <a:r>
              <a:rPr lang="nl-NL" sz="2700" dirty="0" smtClean="0">
                <a:solidFill>
                  <a:srgbClr val="F77719"/>
                </a:solidFill>
                <a:latin typeface="+mn-lt"/>
              </a:rPr>
              <a:t>2,5 miljoen</a:t>
            </a:r>
            <a:r>
              <a:rPr lang="nl-NL" sz="2700" dirty="0" smtClean="0">
                <a:solidFill>
                  <a:srgbClr val="4B4643"/>
                </a:solidFill>
                <a:latin typeface="+mn-lt"/>
              </a:rPr>
              <a:t> mensen</a:t>
            </a:r>
          </a:p>
          <a:p>
            <a:pPr algn="ctr"/>
            <a:r>
              <a:rPr lang="nl-NL" sz="2700" dirty="0" smtClean="0">
                <a:solidFill>
                  <a:srgbClr val="4B4643"/>
                </a:solidFill>
                <a:latin typeface="+mn-lt"/>
              </a:rPr>
              <a:t>(16 – 65+) hebben naast lezen en schrijven ook </a:t>
            </a:r>
            <a:r>
              <a:rPr lang="nl-NL" sz="2700" dirty="0" smtClean="0">
                <a:solidFill>
                  <a:srgbClr val="F77719"/>
                </a:solidFill>
                <a:latin typeface="+mn-lt"/>
              </a:rPr>
              <a:t>moeite met rekenen </a:t>
            </a:r>
            <a:r>
              <a:rPr lang="nl-NL" sz="2700" dirty="0" smtClean="0">
                <a:solidFill>
                  <a:srgbClr val="4B4643"/>
                </a:solidFill>
                <a:latin typeface="+mn-lt"/>
              </a:rPr>
              <a:t>en hebben vaak </a:t>
            </a:r>
            <a:r>
              <a:rPr lang="nl-NL" sz="2700" dirty="0" smtClean="0">
                <a:solidFill>
                  <a:srgbClr val="F77719"/>
                </a:solidFill>
                <a:latin typeface="+mn-lt"/>
              </a:rPr>
              <a:t>beperkte digitale vaardigheden</a:t>
            </a:r>
          </a:p>
          <a:p>
            <a:pPr algn="ctr"/>
            <a:r>
              <a:rPr lang="nl-NL" sz="2800" dirty="0" smtClean="0">
                <a:solidFill>
                  <a:srgbClr val="F77719"/>
                </a:solidFill>
                <a:latin typeface="TheMix B7 Bold" pitchFamily="50" charset="0"/>
              </a:rPr>
              <a:t/>
            </a:r>
            <a:br>
              <a:rPr lang="nl-NL" sz="2800" dirty="0" smtClean="0">
                <a:solidFill>
                  <a:srgbClr val="F77719"/>
                </a:solidFill>
                <a:latin typeface="TheMix B7 Bold" pitchFamily="50" charset="0"/>
              </a:rPr>
            </a:br>
            <a:endParaRPr lang="nl-NL" sz="2800" dirty="0">
              <a:solidFill>
                <a:srgbClr val="F77719"/>
              </a:solidFill>
              <a:latin typeface="TheMix B7 Bold" pitchFamily="50" charset="0"/>
            </a:endParaRPr>
          </a:p>
        </p:txBody>
      </p:sp>
      <p:sp>
        <p:nvSpPr>
          <p:cNvPr id="8" name="Rectangle 2"/>
          <p:cNvSpPr txBox="1">
            <a:spLocks noChangeArrowheads="1"/>
          </p:cNvSpPr>
          <p:nvPr/>
        </p:nvSpPr>
        <p:spPr bwMode="auto">
          <a:xfrm>
            <a:off x="251520" y="404713"/>
            <a:ext cx="7578019"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pPr algn="ctr"/>
            <a:r>
              <a:rPr lang="nl-NL" altLang="nl-NL" sz="3600" b="1" kern="0" dirty="0" smtClean="0">
                <a:solidFill>
                  <a:schemeClr val="bg1"/>
                </a:solidFill>
                <a:latin typeface="+mn-lt"/>
              </a:rPr>
              <a:t>HOE GROOT IS HET PROBLEEM?</a:t>
            </a:r>
          </a:p>
        </p:txBody>
      </p:sp>
    </p:spTree>
    <p:extLst>
      <p:ext uri="{BB962C8B-B14F-4D97-AF65-F5344CB8AC3E}">
        <p14:creationId xmlns:p14="http://schemas.microsoft.com/office/powerpoint/2010/main" val="1802198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Sjabloon_presentatie_972003">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ngepast ontwerp">
  <a:themeElements>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angepast ontwerp">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Sjabloon_presentatie_972003</Template>
  <TotalTime>2824</TotalTime>
  <Words>2059</Words>
  <Application>Microsoft Office PowerPoint</Application>
  <PresentationFormat>Diavoorstelling (4:3)</PresentationFormat>
  <Paragraphs>253</Paragraphs>
  <Slides>40</Slides>
  <Notes>23</Notes>
  <HiddenSlides>0</HiddenSlides>
  <MMClips>2</MMClips>
  <ScaleCrop>false</ScaleCrop>
  <HeadingPairs>
    <vt:vector size="4" baseType="variant">
      <vt:variant>
        <vt:lpstr>Thema</vt:lpstr>
      </vt:variant>
      <vt:variant>
        <vt:i4>3</vt:i4>
      </vt:variant>
      <vt:variant>
        <vt:lpstr>Diatitels</vt:lpstr>
      </vt:variant>
      <vt:variant>
        <vt:i4>40</vt:i4>
      </vt:variant>
    </vt:vector>
  </HeadingPairs>
  <TitlesOfParts>
    <vt:vector size="43" baseType="lpstr">
      <vt:lpstr>Sjabloon_presentatie_972003</vt:lpstr>
      <vt:lpstr>Aangepast ontwerp</vt:lpstr>
      <vt:lpstr>1_Aangepast ontwerp</vt:lpstr>
      <vt:lpstr>PowerPoint-presentatie</vt:lpstr>
      <vt:lpstr>PowerPoint-presentatie</vt:lpstr>
      <vt:lpstr>DOORBREEK DE CYCLUS  VAN LAAGGELETTERDHEID BINNEN HET GEZIN</vt:lpstr>
      <vt:lpstr>PowerPoint-presentatie</vt:lpstr>
      <vt:lpstr>PowerPoint-presentatie</vt:lpstr>
      <vt:lpstr>PowerPoint-presentatie</vt:lpstr>
      <vt:lpstr>PowerPoint-presentatie</vt:lpstr>
      <vt:lpstr>HOE GROOT IS HET PROBLEEM?</vt:lpstr>
      <vt:lpstr>PowerPoint-presentatie</vt:lpstr>
      <vt:lpstr>HOE GROOT IS HET LOKALE PROBLEEM?</vt:lpstr>
      <vt:lpstr>PowerPoint-presentatie</vt:lpstr>
      <vt:lpstr>PowerPoint-presentatie</vt:lpstr>
      <vt:lpstr>PowerPoint-presentatie</vt:lpstr>
      <vt:lpstr>PowerPoint-presentatie</vt:lpstr>
      <vt:lpstr>PowerPoint-presentatie</vt:lpstr>
      <vt:lpstr>LAAGGELETTERDHEID IN BEELD</vt:lpstr>
      <vt:lpstr>LAAGGELETTERDHEID IN BEELD</vt:lpstr>
      <vt:lpstr>LAAGGELETTERDHEID IN BEELD</vt:lpstr>
      <vt:lpstr>LAAGGELETTERDHEID IN BEELD</vt:lpstr>
      <vt:lpstr>LAAGGELETTERDHEID IN BEELD</vt:lpstr>
      <vt:lpstr>PowerPoint-presentatie</vt:lpstr>
      <vt:lpstr>PowerPoint-presentatie</vt:lpstr>
      <vt:lpstr>DE CYCLUS VAN LAAGGELETTERDHEID</vt:lpstr>
      <vt:lpstr>PowerPoint-presentatie</vt:lpstr>
      <vt:lpstr>DE CYCLUS VAN LAAGGELETTERDHEID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Stichting Rijnbrink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Hellen Heesink</dc:creator>
  <cp:lastModifiedBy>Modai van Aken</cp:lastModifiedBy>
  <cp:revision>158</cp:revision>
  <cp:lastPrinted>2009-06-10T09:16:07Z</cp:lastPrinted>
  <dcterms:created xsi:type="dcterms:W3CDTF">2019-01-03T14:54:42Z</dcterms:created>
  <dcterms:modified xsi:type="dcterms:W3CDTF">2019-03-28T07:20:03Z</dcterms:modified>
</cp:coreProperties>
</file>