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18"/>
  </p:notesMasterIdLst>
  <p:handoutMasterIdLst>
    <p:handoutMasterId r:id="rId19"/>
  </p:handoutMasterIdLst>
  <p:sldIdLst>
    <p:sldId id="517" r:id="rId2"/>
    <p:sldId id="518" r:id="rId3"/>
    <p:sldId id="494" r:id="rId4"/>
    <p:sldId id="507" r:id="rId5"/>
    <p:sldId id="495" r:id="rId6"/>
    <p:sldId id="503" r:id="rId7"/>
    <p:sldId id="510" r:id="rId8"/>
    <p:sldId id="513" r:id="rId9"/>
    <p:sldId id="512" r:id="rId10"/>
    <p:sldId id="514" r:id="rId11"/>
    <p:sldId id="511" r:id="rId12"/>
    <p:sldId id="509" r:id="rId13"/>
    <p:sldId id="506" r:id="rId14"/>
    <p:sldId id="504" r:id="rId15"/>
    <p:sldId id="505" r:id="rId16"/>
    <p:sldId id="502" r:id="rId17"/>
  </p:sldIdLst>
  <p:sldSz cx="9144000" cy="6858000" type="screen4x3"/>
  <p:notesSz cx="6794500" cy="9931400"/>
  <p:defaultTextStyle>
    <a:defPPr>
      <a:defRPr lang="nl-NL"/>
    </a:defPPr>
    <a:lvl1pPr algn="l" rtl="0" fontAlgn="base">
      <a:spcBef>
        <a:spcPct val="0"/>
      </a:spcBef>
      <a:spcAft>
        <a:spcPct val="0"/>
      </a:spcAft>
      <a:defRPr sz="2400" kern="1200">
        <a:solidFill>
          <a:schemeClr val="tx1"/>
        </a:solidFill>
        <a:latin typeface="Times New Roman" pitchFamily="-111" charset="0"/>
        <a:ea typeface="ＭＳ Ｐゴシック" pitchFamily="-111" charset="-128"/>
        <a:cs typeface="+mn-cs"/>
      </a:defRPr>
    </a:lvl1pPr>
    <a:lvl2pPr marL="457200" algn="l" rtl="0" fontAlgn="base">
      <a:spcBef>
        <a:spcPct val="0"/>
      </a:spcBef>
      <a:spcAft>
        <a:spcPct val="0"/>
      </a:spcAft>
      <a:defRPr sz="2400" kern="1200">
        <a:solidFill>
          <a:schemeClr val="tx1"/>
        </a:solidFill>
        <a:latin typeface="Times New Roman" pitchFamily="-111" charset="0"/>
        <a:ea typeface="ＭＳ Ｐゴシック" pitchFamily="-111" charset="-128"/>
        <a:cs typeface="+mn-cs"/>
      </a:defRPr>
    </a:lvl2pPr>
    <a:lvl3pPr marL="914400" algn="l" rtl="0" fontAlgn="base">
      <a:spcBef>
        <a:spcPct val="0"/>
      </a:spcBef>
      <a:spcAft>
        <a:spcPct val="0"/>
      </a:spcAft>
      <a:defRPr sz="2400" kern="1200">
        <a:solidFill>
          <a:schemeClr val="tx1"/>
        </a:solidFill>
        <a:latin typeface="Times New Roman" pitchFamily="-111" charset="0"/>
        <a:ea typeface="ＭＳ Ｐゴシック" pitchFamily="-111" charset="-128"/>
        <a:cs typeface="+mn-cs"/>
      </a:defRPr>
    </a:lvl3pPr>
    <a:lvl4pPr marL="1371600" algn="l" rtl="0" fontAlgn="base">
      <a:spcBef>
        <a:spcPct val="0"/>
      </a:spcBef>
      <a:spcAft>
        <a:spcPct val="0"/>
      </a:spcAft>
      <a:defRPr sz="2400" kern="1200">
        <a:solidFill>
          <a:schemeClr val="tx1"/>
        </a:solidFill>
        <a:latin typeface="Times New Roman" pitchFamily="-111" charset="0"/>
        <a:ea typeface="ＭＳ Ｐゴシック" pitchFamily="-111" charset="-128"/>
        <a:cs typeface="+mn-cs"/>
      </a:defRPr>
    </a:lvl4pPr>
    <a:lvl5pPr marL="1828800" algn="l" rtl="0" fontAlgn="base">
      <a:spcBef>
        <a:spcPct val="0"/>
      </a:spcBef>
      <a:spcAft>
        <a:spcPct val="0"/>
      </a:spcAft>
      <a:defRPr sz="2400" kern="1200">
        <a:solidFill>
          <a:schemeClr val="tx1"/>
        </a:solidFill>
        <a:latin typeface="Times New Roman" pitchFamily="-111" charset="0"/>
        <a:ea typeface="ＭＳ Ｐゴシック" pitchFamily="-111" charset="-128"/>
        <a:cs typeface="+mn-cs"/>
      </a:defRPr>
    </a:lvl5pPr>
    <a:lvl6pPr marL="2286000" algn="l" defTabSz="914400" rtl="0" eaLnBrk="1" latinLnBrk="0" hangingPunct="1">
      <a:defRPr sz="2400" kern="1200">
        <a:solidFill>
          <a:schemeClr val="tx1"/>
        </a:solidFill>
        <a:latin typeface="Times New Roman" pitchFamily="-111" charset="0"/>
        <a:ea typeface="ＭＳ Ｐゴシック" pitchFamily="-111" charset="-128"/>
        <a:cs typeface="+mn-cs"/>
      </a:defRPr>
    </a:lvl6pPr>
    <a:lvl7pPr marL="2743200" algn="l" defTabSz="914400" rtl="0" eaLnBrk="1" latinLnBrk="0" hangingPunct="1">
      <a:defRPr sz="2400" kern="1200">
        <a:solidFill>
          <a:schemeClr val="tx1"/>
        </a:solidFill>
        <a:latin typeface="Times New Roman" pitchFamily="-111" charset="0"/>
        <a:ea typeface="ＭＳ Ｐゴシック" pitchFamily="-111" charset="-128"/>
        <a:cs typeface="+mn-cs"/>
      </a:defRPr>
    </a:lvl7pPr>
    <a:lvl8pPr marL="3200400" algn="l" defTabSz="914400" rtl="0" eaLnBrk="1" latinLnBrk="0" hangingPunct="1">
      <a:defRPr sz="2400" kern="1200">
        <a:solidFill>
          <a:schemeClr val="tx1"/>
        </a:solidFill>
        <a:latin typeface="Times New Roman" pitchFamily="-111" charset="0"/>
        <a:ea typeface="ＭＳ Ｐゴシック" pitchFamily="-111" charset="-128"/>
        <a:cs typeface="+mn-cs"/>
      </a:defRPr>
    </a:lvl8pPr>
    <a:lvl9pPr marL="3657600" algn="l" defTabSz="914400" rtl="0" eaLnBrk="1" latinLnBrk="0" hangingPunct="1">
      <a:defRPr sz="2400" kern="1200">
        <a:solidFill>
          <a:schemeClr val="tx1"/>
        </a:solidFill>
        <a:latin typeface="Times New Roman"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71"/>
    <a:srgbClr val="5CB2F2"/>
    <a:srgbClr val="138CE7"/>
    <a:srgbClr val="CC3300"/>
    <a:srgbClr val="67B6E7"/>
    <a:srgbClr val="0D609F"/>
    <a:srgbClr val="FFFFC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5433" autoAdjust="0"/>
  </p:normalViewPr>
  <p:slideViewPr>
    <p:cSldViewPr>
      <p:cViewPr varScale="1">
        <p:scale>
          <a:sx n="55" d="100"/>
          <a:sy n="55" d="100"/>
        </p:scale>
        <p:origin x="-121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4813"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102" y="1"/>
            <a:ext cx="2944813" cy="496888"/>
          </a:xfrm>
          <a:prstGeom prst="rect">
            <a:avLst/>
          </a:prstGeom>
        </p:spPr>
        <p:txBody>
          <a:bodyPr vert="horz" lIns="91440" tIns="45720" rIns="91440" bIns="45720" rtlCol="0"/>
          <a:lstStyle>
            <a:lvl1pPr algn="r">
              <a:defRPr sz="1200"/>
            </a:lvl1pPr>
          </a:lstStyle>
          <a:p>
            <a:fld id="{7683C648-8CCA-4930-945B-7FB3E2DBBE5D}" type="datetimeFigureOut">
              <a:rPr lang="nl-NL" smtClean="0"/>
              <a:pPr/>
              <a:t>3-1-2017</a:t>
            </a:fld>
            <a:endParaRPr lang="nl-NL"/>
          </a:p>
        </p:txBody>
      </p:sp>
      <p:sp>
        <p:nvSpPr>
          <p:cNvPr id="4" name="Tijdelijke aanduiding voor voettekst 3"/>
          <p:cNvSpPr>
            <a:spLocks noGrp="1"/>
          </p:cNvSpPr>
          <p:nvPr>
            <p:ph type="ftr" sz="quarter" idx="2"/>
          </p:nvPr>
        </p:nvSpPr>
        <p:spPr>
          <a:xfrm>
            <a:off x="2" y="9432926"/>
            <a:ext cx="2944813"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102" y="9432926"/>
            <a:ext cx="2944813" cy="496888"/>
          </a:xfrm>
          <a:prstGeom prst="rect">
            <a:avLst/>
          </a:prstGeom>
        </p:spPr>
        <p:txBody>
          <a:bodyPr vert="horz" lIns="91440" tIns="45720" rIns="91440" bIns="45720" rtlCol="0" anchor="b"/>
          <a:lstStyle>
            <a:lvl1pPr algn="r">
              <a:defRPr sz="1200"/>
            </a:lvl1pPr>
          </a:lstStyle>
          <a:p>
            <a:fld id="{132D6ECE-EF14-4C74-8A84-C2CFC981C243}" type="slidenum">
              <a:rPr lang="nl-NL" smtClean="0"/>
              <a:pPr/>
              <a:t>‹nr.›</a:t>
            </a:fld>
            <a:endParaRPr lang="nl-NL"/>
          </a:p>
        </p:txBody>
      </p:sp>
    </p:spTree>
    <p:extLst>
      <p:ext uri="{BB962C8B-B14F-4D97-AF65-F5344CB8AC3E}">
        <p14:creationId xmlns:p14="http://schemas.microsoft.com/office/powerpoint/2010/main" val="1412847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7" y="0"/>
            <a:ext cx="2944283" cy="496570"/>
          </a:xfrm>
          <a:prstGeom prst="rect">
            <a:avLst/>
          </a:prstGeom>
        </p:spPr>
        <p:txBody>
          <a:bodyPr vert="horz" lIns="91440" tIns="45720" rIns="91440" bIns="45720" rtlCol="0"/>
          <a:lstStyle>
            <a:lvl1pPr algn="r">
              <a:defRPr sz="1200"/>
            </a:lvl1pPr>
          </a:lstStyle>
          <a:p>
            <a:fld id="{D2F2829B-5121-4953-A887-BEF8CF3FBF0B}" type="datetimeFigureOut">
              <a:rPr lang="nl-NL" smtClean="0"/>
              <a:pPr/>
              <a:t>3-1-2017</a:t>
            </a:fld>
            <a:endParaRPr lang="nl-NL"/>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7" y="9433106"/>
            <a:ext cx="2944283" cy="496570"/>
          </a:xfrm>
          <a:prstGeom prst="rect">
            <a:avLst/>
          </a:prstGeom>
        </p:spPr>
        <p:txBody>
          <a:bodyPr vert="horz" lIns="91440" tIns="45720" rIns="91440" bIns="45720" rtlCol="0" anchor="b"/>
          <a:lstStyle>
            <a:lvl1pPr algn="r">
              <a:defRPr sz="1200"/>
            </a:lvl1pPr>
          </a:lstStyle>
          <a:p>
            <a:fld id="{E5B406F8-5048-4757-B5A3-71F84865CC55}" type="slidenum">
              <a:rPr lang="nl-NL" smtClean="0"/>
              <a:pPr/>
              <a:t>‹nr.›</a:t>
            </a:fld>
            <a:endParaRPr lang="nl-NL"/>
          </a:p>
        </p:txBody>
      </p:sp>
    </p:spTree>
    <p:extLst>
      <p:ext uri="{BB962C8B-B14F-4D97-AF65-F5344CB8AC3E}">
        <p14:creationId xmlns:p14="http://schemas.microsoft.com/office/powerpoint/2010/main" val="2752516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E135FBD-1F39-4C7E-928C-494F19CE94E4}" type="slidenum">
              <a:rPr lang="nl-NL" smtClean="0"/>
              <a:pPr>
                <a:defRPr/>
              </a:pPr>
              <a:t>1</a:t>
            </a:fld>
            <a:endParaRPr lang="nl-NL"/>
          </a:p>
        </p:txBody>
      </p:sp>
    </p:spTree>
    <p:extLst>
      <p:ext uri="{BB962C8B-B14F-4D97-AF65-F5344CB8AC3E}">
        <p14:creationId xmlns:p14="http://schemas.microsoft.com/office/powerpoint/2010/main" val="56016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Bibliotheek anno</a:t>
            </a:r>
            <a:r>
              <a:rPr lang="nl-NL" baseline="0" dirty="0" smtClean="0"/>
              <a:t> nu. </a:t>
            </a:r>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Bibliotheek anno nu: Leeszaal Rotterdam West</a:t>
            </a:r>
            <a:r>
              <a:rPr lang="nl-NL" baseline="0" dirty="0" smtClean="0"/>
              <a:t>. Deze bibliotheek wordt in stand gehouden door een wijkbewoners en ondernemers in de wijk. http://www.leeszaalrotterdamwest.nl/over-de-leeszaal/: </a:t>
            </a:r>
            <a:r>
              <a:rPr lang="nl-NL" sz="1200" b="0" i="0" kern="1200" baseline="0" dirty="0" smtClean="0">
                <a:solidFill>
                  <a:schemeClr val="tx1"/>
                </a:solidFill>
                <a:latin typeface="+mn-lt"/>
                <a:ea typeface="+mn-ea"/>
                <a:cs typeface="+mn-cs"/>
              </a:rPr>
              <a:t>“</a:t>
            </a:r>
            <a:r>
              <a:rPr lang="nl-NL" sz="1200" b="0" i="0" kern="1200" dirty="0" smtClean="0">
                <a:solidFill>
                  <a:schemeClr val="tx1"/>
                </a:solidFill>
                <a:latin typeface="+mn-lt"/>
                <a:ea typeface="+mn-ea"/>
                <a:cs typeface="+mn-cs"/>
              </a:rPr>
              <a:t>De Leeszaal is van dinsdag tot en met zaterdag van 10.00 tot 19.00 open. Je kunt er boeken brengen en halen. Onze collectie bestaat momenteel uit 25.000 boeken. De boeken neem je gewoon mee, zonder administratie. Als je het boek uit hebt, kan je het terugbrengen, of niet. Er zijn dagelijks vijf kranten, Nederlands, Chinees, Turks. Er zijn computers en er is </a:t>
            </a:r>
            <a:r>
              <a:rPr lang="nl-NL" sz="1200" b="0" i="0" kern="1200" dirty="0" err="1" smtClean="0">
                <a:solidFill>
                  <a:schemeClr val="tx1"/>
                </a:solidFill>
                <a:latin typeface="+mn-lt"/>
                <a:ea typeface="+mn-ea"/>
                <a:cs typeface="+mn-cs"/>
              </a:rPr>
              <a:t>wifi</a:t>
            </a:r>
            <a:r>
              <a:rPr lang="nl-NL" sz="1200" b="0" i="0" kern="1200" dirty="0" smtClean="0">
                <a:solidFill>
                  <a:schemeClr val="tx1"/>
                </a:solidFill>
                <a:latin typeface="+mn-lt"/>
                <a:ea typeface="+mn-ea"/>
                <a:cs typeface="+mn-cs"/>
              </a:rPr>
              <a:t> via de bovenbuurman. Mensen houden er werkbesprekingen, komen er rustig werken, of even een kopje koffie drinken en een krantje lezen. Daarnaast is de Leeszaal een plek waar van alles georganiseerd wordt of waar je van alles kunt organiseren. Er zijn taallessen. Een kinderprogramma. Het programma Puntkomma Muziek. Literaire maaltijden. Dichtersavonden. </a:t>
            </a:r>
            <a:r>
              <a:rPr lang="nl-NL" sz="1200" b="0" i="0" kern="1200" dirty="0" err="1" smtClean="0">
                <a:solidFill>
                  <a:schemeClr val="tx1"/>
                </a:solidFill>
                <a:latin typeface="+mn-lt"/>
                <a:ea typeface="+mn-ea"/>
                <a:cs typeface="+mn-cs"/>
              </a:rPr>
              <a:t>ZZP-ontbijten</a:t>
            </a:r>
            <a:r>
              <a:rPr lang="nl-NL" sz="1200" b="0" i="0" kern="1200" dirty="0" smtClean="0">
                <a:solidFill>
                  <a:schemeClr val="tx1"/>
                </a:solidFill>
                <a:latin typeface="+mn-lt"/>
                <a:ea typeface="+mn-ea"/>
                <a:cs typeface="+mn-cs"/>
              </a:rPr>
              <a:t>. Boekpresentaties en boekpreviews, debatten over </a:t>
            </a:r>
            <a:r>
              <a:rPr lang="nl-NL" sz="1200" b="0" i="0" kern="1200" dirty="0" err="1" smtClean="0">
                <a:solidFill>
                  <a:schemeClr val="tx1"/>
                </a:solidFill>
                <a:latin typeface="+mn-lt"/>
                <a:ea typeface="+mn-ea"/>
                <a:cs typeface="+mn-cs"/>
              </a:rPr>
              <a:t>laaggeletterheid</a:t>
            </a:r>
            <a:r>
              <a:rPr lang="nl-NL" sz="1200" b="0" i="0" kern="1200" dirty="0" smtClean="0">
                <a:solidFill>
                  <a:schemeClr val="tx1"/>
                </a:solidFill>
                <a:latin typeface="+mn-lt"/>
                <a:ea typeface="+mn-ea"/>
                <a:cs typeface="+mn-cs"/>
              </a:rPr>
              <a:t>, burgerparticipatie, en sociaal ondernemerschap; filmavonden en nog veel meer.</a:t>
            </a:r>
          </a:p>
          <a:p>
            <a:r>
              <a:rPr lang="nl-NL" sz="1200" b="0" i="0" kern="1200" dirty="0" smtClean="0">
                <a:solidFill>
                  <a:schemeClr val="tx1"/>
                </a:solidFill>
                <a:latin typeface="+mn-lt"/>
                <a:ea typeface="+mn-ea"/>
                <a:cs typeface="+mn-cs"/>
              </a:rPr>
              <a:t>En dit alles wordt gerealiseerd met een heel diverse groep van zo’n tachtig vrijwilligers: de jongste is een vijftienjarig Marokkaanse meisje van het Erasmiaans Gymnasium, de oudste is Heleen </a:t>
            </a:r>
            <a:r>
              <a:rPr lang="nl-NL" sz="1200" b="0" i="0" kern="1200" dirty="0" err="1" smtClean="0">
                <a:solidFill>
                  <a:schemeClr val="tx1"/>
                </a:solidFill>
                <a:latin typeface="+mn-lt"/>
                <a:ea typeface="+mn-ea"/>
                <a:cs typeface="+mn-cs"/>
              </a:rPr>
              <a:t>Flier</a:t>
            </a:r>
            <a:r>
              <a:rPr lang="nl-NL" sz="1200" b="0" i="0" kern="1200" dirty="0" smtClean="0">
                <a:solidFill>
                  <a:schemeClr val="tx1"/>
                </a:solidFill>
                <a:latin typeface="+mn-lt"/>
                <a:ea typeface="+mn-ea"/>
                <a:cs typeface="+mn-cs"/>
              </a:rPr>
              <a:t>, 82 jaar, voormalig filiaalhoudster van de wijkbibliotheek van het Oude Westen. En zo hebben we ook mannen uit Somalië, Turkije, en alle hoeken van Rotterdam; vrouwen uit </a:t>
            </a:r>
            <a:r>
              <a:rPr lang="nl-NL" sz="1200" b="0" i="0" kern="1200" dirty="0" err="1" smtClean="0">
                <a:solidFill>
                  <a:schemeClr val="tx1"/>
                </a:solidFill>
                <a:latin typeface="+mn-lt"/>
                <a:ea typeface="+mn-ea"/>
                <a:cs typeface="+mn-cs"/>
              </a:rPr>
              <a:t>Kaap-Verdië</a:t>
            </a:r>
            <a:r>
              <a:rPr lang="nl-NL" sz="1200" b="0" i="0" kern="1200" dirty="0" smtClean="0">
                <a:solidFill>
                  <a:schemeClr val="tx1"/>
                </a:solidFill>
                <a:latin typeface="+mn-lt"/>
                <a:ea typeface="+mn-ea"/>
                <a:cs typeface="+mn-cs"/>
              </a:rPr>
              <a:t>, Antillen, Suriname, China, Engeland, Maleisië, Roemenië. Sommigen hebben de lagere school nooit afgemaakt, anderen hebben een doctorstitel op zak. Ze waren of zijn onder andere schoonmaakster, </a:t>
            </a:r>
            <a:r>
              <a:rPr lang="nl-NL" sz="1200" b="0" i="0" kern="1200" dirty="0" err="1" smtClean="0">
                <a:solidFill>
                  <a:schemeClr val="tx1"/>
                </a:solidFill>
                <a:latin typeface="+mn-lt"/>
                <a:ea typeface="+mn-ea"/>
                <a:cs typeface="+mn-cs"/>
              </a:rPr>
              <a:t>wagenbeleider</a:t>
            </a:r>
            <a:r>
              <a:rPr lang="nl-NL" sz="1200" b="0" i="0" kern="1200" dirty="0" smtClean="0">
                <a:solidFill>
                  <a:schemeClr val="tx1"/>
                </a:solidFill>
                <a:latin typeface="+mn-lt"/>
                <a:ea typeface="+mn-ea"/>
                <a:cs typeface="+mn-cs"/>
              </a:rPr>
              <a:t> op de tram, baanloos, gepensioneerd, welzijnswerker, bibliothecaris, leerkracht, muzikant, chauffeur, dominee, student, </a:t>
            </a:r>
            <a:r>
              <a:rPr lang="nl-NL" sz="1200" b="0" i="0" kern="1200" dirty="0" err="1" smtClean="0">
                <a:solidFill>
                  <a:schemeClr val="tx1"/>
                </a:solidFill>
                <a:latin typeface="+mn-lt"/>
                <a:ea typeface="+mn-ea"/>
                <a:cs typeface="+mn-cs"/>
              </a:rPr>
              <a:t>inburgeraar</a:t>
            </a:r>
            <a:r>
              <a:rPr lang="nl-NL" sz="1200" b="0" i="0" kern="1200" dirty="0" smtClean="0">
                <a:solidFill>
                  <a:schemeClr val="tx1"/>
                </a:solidFill>
                <a:latin typeface="+mn-lt"/>
                <a:ea typeface="+mn-ea"/>
                <a:cs typeface="+mn-cs"/>
              </a:rPr>
              <a:t>, </a:t>
            </a:r>
            <a:r>
              <a:rPr lang="nl-NL" sz="1200" b="0" i="0" kern="1200" dirty="0" err="1" smtClean="0">
                <a:solidFill>
                  <a:schemeClr val="tx1"/>
                </a:solidFill>
                <a:latin typeface="+mn-lt"/>
                <a:ea typeface="+mn-ea"/>
                <a:cs typeface="+mn-cs"/>
              </a:rPr>
              <a:t>concierge</a:t>
            </a:r>
            <a:r>
              <a:rPr lang="nl-NL" sz="1200" b="0" i="0" kern="1200" dirty="0" smtClean="0">
                <a:solidFill>
                  <a:schemeClr val="tx1"/>
                </a:solidFill>
                <a:latin typeface="+mn-lt"/>
                <a:ea typeface="+mn-ea"/>
                <a:cs typeface="+mn-cs"/>
              </a:rPr>
              <a:t> en  automonteur. Heel verschillende mensen dus, die elkaar meestal niet zomaar dagelijks spreken. Door de Leeszaal delen we iets met elkaar: de wil om een plek te maken waarvan we allemaal vinden dat die in onze wijk, onze stad nodig is.</a:t>
            </a:r>
          </a:p>
          <a:p>
            <a:r>
              <a:rPr lang="nl-NL" sz="1200" b="0" i="0" kern="1200" dirty="0" smtClean="0">
                <a:solidFill>
                  <a:schemeClr val="tx1"/>
                </a:solidFill>
                <a:latin typeface="+mn-lt"/>
                <a:ea typeface="+mn-ea"/>
                <a:cs typeface="+mn-cs"/>
              </a:rPr>
              <a:t>De Leeszaal is dus een plek voor en door de mensen die er bij betrokken zijn.</a:t>
            </a:r>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http://www.3dprimeur.nl/3d-toepassingen/onderwijs/3d-printen-in-de-bieb/: “</a:t>
            </a:r>
            <a:r>
              <a:rPr lang="nl-NL" sz="1200" b="0" i="0" kern="1200" dirty="0" smtClean="0">
                <a:solidFill>
                  <a:schemeClr val="tx1"/>
                </a:solidFill>
                <a:latin typeface="+mn-lt"/>
                <a:ea typeface="+mn-ea"/>
                <a:cs typeface="+mn-cs"/>
              </a:rPr>
              <a:t>Het is niet zo vreemd dat bibliotheken 3D printers aanschaffen. Ze hebben altijd al een taak vervult van dienstverlening dat voor het grote publiek te duur is of niet interessant genoeg is om zelf in huis te halen. Als een boek uit is ben je er vaak wel klaar mee. Voor mensen die niet veel papier printen kun je in de bieb per pagina printen. Voor mensen zonder computer en/of internet kun je vaak gratis online surfen in de lokale bibliotheek. En nu is 3D </a:t>
            </a:r>
            <a:r>
              <a:rPr lang="nl-NL" sz="1200" b="0" i="0" kern="1200" dirty="0" err="1" smtClean="0">
                <a:solidFill>
                  <a:schemeClr val="tx1"/>
                </a:solidFill>
                <a:latin typeface="+mn-lt"/>
                <a:ea typeface="+mn-ea"/>
                <a:cs typeface="+mn-cs"/>
              </a:rPr>
              <a:t>printing</a:t>
            </a:r>
            <a:r>
              <a:rPr lang="nl-NL" sz="1200" b="0" i="0" kern="1200" dirty="0" smtClean="0">
                <a:solidFill>
                  <a:schemeClr val="tx1"/>
                </a:solidFill>
                <a:latin typeface="+mn-lt"/>
                <a:ea typeface="+mn-ea"/>
                <a:cs typeface="+mn-cs"/>
              </a:rPr>
              <a:t> in de bieb de nieuwe trend.”</a:t>
            </a:r>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Vrijwilligers 3D printer. </a:t>
            </a:r>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14</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Boekenuitleen</a:t>
            </a:r>
            <a:r>
              <a:rPr lang="nl-NL" dirty="0" smtClean="0"/>
              <a:t> in de wijk. Zie ook http://minibieb.nl/wat-is-minibieb/: “</a:t>
            </a:r>
            <a:r>
              <a:rPr lang="nl-NL" sz="1200" b="0" i="0" kern="1200" dirty="0" smtClean="0">
                <a:solidFill>
                  <a:schemeClr val="tx1"/>
                </a:solidFill>
                <a:latin typeface="+mn-lt"/>
                <a:ea typeface="+mn-ea"/>
                <a:cs typeface="+mn-cs"/>
              </a:rPr>
              <a:t>Minibieb werkt vanuit het idee dat je de samenleving met elkaar leuker kunt maken. Je kunt een eigen minibieb ophangen aan jouw huis of plaatsen bij jouw vereniging, school of bedrijf. Maar je kunt ook een andere Minibieb blij maken met jouw boeken. Leen niet alleen boeken, maar ruil er ook af en toe eentje. En ben je erg tevreden over de Minibieb waar jij jouw boeken leent? Laat even een bericht achter op de eigen pagina van deze Minibieb. Als iedereen meedoet, kunnen veel mensen genieten van lezen en verstoffen boeken niet achterin de kast.</a:t>
            </a:r>
            <a:r>
              <a:rPr lang="nl-NL" sz="1200" b="0" i="0" u="none" kern="1200" dirty="0" smtClean="0">
                <a:solidFill>
                  <a:schemeClr val="tx1"/>
                </a:solidFill>
                <a:latin typeface="+mn-lt"/>
                <a:ea typeface="+mn-ea"/>
                <a:cs typeface="+mn-cs"/>
              </a:rPr>
              <a:t>”</a:t>
            </a:r>
            <a:endParaRPr lang="nl-NL" u="none" dirty="0">
              <a:solidFill>
                <a:schemeClr val="tx1"/>
              </a:solidFill>
            </a:endParaRPr>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15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FE135FBD-1F39-4C7E-928C-494F19CE94E4}" type="slidenum">
              <a:rPr lang="nl-NL" smtClean="0"/>
              <a:pPr>
                <a:defRPr/>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100" b="0" kern="1200" dirty="0" smtClean="0">
                <a:solidFill>
                  <a:srgbClr val="1B1B71"/>
                </a:solidFill>
                <a:latin typeface="+mn-lt"/>
                <a:ea typeface="+mn-ea"/>
                <a:cs typeface="+mn-cs"/>
              </a:rPr>
              <a:t>In Zwolle Zuid stond</a:t>
            </a:r>
            <a:r>
              <a:rPr lang="nl-NL" sz="1100" b="0" kern="1200" baseline="0" dirty="0" smtClean="0">
                <a:solidFill>
                  <a:srgbClr val="1B1B71"/>
                </a:solidFill>
                <a:latin typeface="+mn-lt"/>
                <a:ea typeface="+mn-ea"/>
                <a:cs typeface="+mn-cs"/>
              </a:rPr>
              <a:t> het volgende programma op de sheet:</a:t>
            </a:r>
            <a:endParaRPr lang="nl-NL" sz="1100" b="0" kern="1200" dirty="0" smtClean="0">
              <a:solidFill>
                <a:srgbClr val="1B1B71"/>
              </a:solidFill>
              <a:latin typeface="+mn-lt"/>
              <a:ea typeface="+mn-ea"/>
              <a:cs typeface="+mn-cs"/>
            </a:endParaRPr>
          </a:p>
          <a:p>
            <a:r>
              <a:rPr lang="nl-NL" sz="1100" b="0" kern="1200" dirty="0" smtClean="0">
                <a:solidFill>
                  <a:srgbClr val="1B1B71"/>
                </a:solidFill>
                <a:latin typeface="+mn-lt"/>
                <a:ea typeface="+mn-ea"/>
                <a:cs typeface="+mn-cs"/>
              </a:rPr>
              <a:t>19.00 uur		Welkom door</a:t>
            </a:r>
            <a:r>
              <a:rPr lang="nl-NL" sz="1100" b="0" kern="1200" baseline="0" dirty="0" smtClean="0">
                <a:solidFill>
                  <a:srgbClr val="1B1B71"/>
                </a:solidFill>
                <a:latin typeface="+mn-lt"/>
                <a:ea typeface="+mn-ea"/>
                <a:cs typeface="+mn-cs"/>
              </a:rPr>
              <a:t> …</a:t>
            </a:r>
            <a:endParaRPr lang="nl-NL" sz="1100" b="0" kern="1200" dirty="0" smtClean="0">
              <a:solidFill>
                <a:srgbClr val="1B1B71"/>
              </a:solidFill>
              <a:latin typeface="+mn-lt"/>
              <a:ea typeface="+mn-ea"/>
              <a:cs typeface="+mn-cs"/>
            </a:endParaRPr>
          </a:p>
          <a:p>
            <a:r>
              <a:rPr lang="nl-NL" sz="1100" b="0" kern="1200" dirty="0" smtClean="0">
                <a:solidFill>
                  <a:srgbClr val="1B1B71"/>
                </a:solidFill>
                <a:latin typeface="+mn-lt"/>
                <a:ea typeface="+mn-ea"/>
                <a:cs typeface="+mn-cs"/>
              </a:rPr>
              <a:t>19.10 uur		Bedoeling, proces en kennismaking</a:t>
            </a:r>
          </a:p>
          <a:p>
            <a:r>
              <a:rPr lang="nl-NL" sz="1100" b="0" kern="1200" dirty="0" smtClean="0">
                <a:solidFill>
                  <a:srgbClr val="1B1B71"/>
                </a:solidFill>
                <a:latin typeface="+mn-lt"/>
                <a:ea typeface="+mn-ea"/>
                <a:cs typeface="+mn-cs"/>
              </a:rPr>
              <a:t>19.20 uur		Beelden van de bibliotheek door de tijd</a:t>
            </a:r>
          </a:p>
          <a:p>
            <a:r>
              <a:rPr lang="nl-NL" sz="1100" b="0" kern="1200" dirty="0" smtClean="0">
                <a:solidFill>
                  <a:srgbClr val="1B1B71"/>
                </a:solidFill>
                <a:latin typeface="+mn-lt"/>
                <a:ea typeface="+mn-ea"/>
                <a:cs typeface="+mn-cs"/>
              </a:rPr>
              <a:t>19.30 uur		Wat zou de wijkbibliotheek in 2020 moeten zijn en doen?</a:t>
            </a:r>
          </a:p>
          <a:p>
            <a:r>
              <a:rPr lang="nl-NL" sz="1100" b="0" kern="1200" dirty="0" smtClean="0">
                <a:solidFill>
                  <a:srgbClr val="1B1B71"/>
                </a:solidFill>
                <a:latin typeface="+mn-lt"/>
                <a:ea typeface="+mn-ea"/>
                <a:cs typeface="+mn-cs"/>
              </a:rPr>
              <a:t>20.00 uur		Presentatie van acht ideeën (met ruimte voor nieuwe!)</a:t>
            </a:r>
          </a:p>
          <a:p>
            <a:r>
              <a:rPr lang="nl-NL" sz="1100" b="0" kern="1200" dirty="0" smtClean="0">
                <a:solidFill>
                  <a:srgbClr val="1B1B71"/>
                </a:solidFill>
                <a:latin typeface="+mn-lt"/>
                <a:ea typeface="+mn-ea"/>
                <a:cs typeface="+mn-cs"/>
              </a:rPr>
              <a:t>20.10 uur		Uitwerken in groepjes: kansen, tips en beren</a:t>
            </a:r>
          </a:p>
          <a:p>
            <a:r>
              <a:rPr lang="nl-NL" sz="1100" b="0" kern="1200" dirty="0" smtClean="0">
                <a:solidFill>
                  <a:srgbClr val="1B1B71"/>
                </a:solidFill>
                <a:latin typeface="+mn-lt"/>
                <a:ea typeface="+mn-ea"/>
                <a:cs typeface="+mn-cs"/>
              </a:rPr>
              <a:t>20.40 uur		De oogst</a:t>
            </a:r>
          </a:p>
          <a:p>
            <a:r>
              <a:rPr lang="nl-NL" sz="1100" b="0" kern="1200" dirty="0" smtClean="0">
                <a:solidFill>
                  <a:srgbClr val="1B1B71"/>
                </a:solidFill>
                <a:latin typeface="+mn-lt"/>
                <a:ea typeface="+mn-ea"/>
                <a:cs typeface="+mn-cs"/>
              </a:rPr>
              <a:t>21.00 uur		Wie en hoe verder?</a:t>
            </a:r>
          </a:p>
          <a:p>
            <a:r>
              <a:rPr lang="nl-NL" sz="1100" b="0" kern="1200" dirty="0" smtClean="0">
                <a:solidFill>
                  <a:srgbClr val="1B1B71"/>
                </a:solidFill>
                <a:latin typeface="+mn-lt"/>
                <a:ea typeface="+mn-ea"/>
                <a:cs typeface="+mn-cs"/>
              </a:rPr>
              <a:t>21.15 uur		Doorkijkje naar de toekomst door …</a:t>
            </a:r>
          </a:p>
          <a:p>
            <a:r>
              <a:rPr lang="nl-NL" sz="1100" b="0" kern="1200" dirty="0" smtClean="0">
                <a:solidFill>
                  <a:srgbClr val="1B1B71"/>
                </a:solidFill>
                <a:latin typeface="+mn-lt"/>
                <a:ea typeface="+mn-ea"/>
                <a:cs typeface="+mn-cs"/>
              </a:rPr>
              <a:t>21.30 uur		Voor de liefhebbers: wat napraten in het</a:t>
            </a:r>
            <a:r>
              <a:rPr lang="nl-NL" sz="1100" b="0" kern="1200" baseline="0" dirty="0" smtClean="0">
                <a:solidFill>
                  <a:srgbClr val="1B1B71"/>
                </a:solidFill>
                <a:latin typeface="+mn-lt"/>
                <a:ea typeface="+mn-ea"/>
                <a:cs typeface="+mn-cs"/>
              </a:rPr>
              <a:t> wijkcentrum</a:t>
            </a:r>
            <a:endParaRPr lang="nl-NL" sz="1100" b="0"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a:t>
            </a:r>
            <a:r>
              <a:rPr lang="nl-NL" baseline="0" dirty="0" smtClean="0"/>
              <a:t> is de e</a:t>
            </a:r>
            <a:r>
              <a:rPr lang="nl-NL" dirty="0" smtClean="0"/>
              <a:t>erste bibliotheek van het land, nu zo’n 100 jaar geleden.</a:t>
            </a:r>
            <a:r>
              <a:rPr lang="nl-NL" baseline="0" dirty="0"/>
              <a:t> </a:t>
            </a:r>
            <a:r>
              <a:rPr lang="nl-NL" baseline="0" dirty="0" smtClean="0"/>
              <a:t>Wat valt op?</a:t>
            </a:r>
          </a:p>
          <a:p>
            <a:r>
              <a:rPr lang="nl-NL" baseline="0" dirty="0" smtClean="0"/>
              <a:t>Bijvoorbeeld: er zitten alleen maar mannen in de bibliotheek. Waar zijn de vrouwen? </a:t>
            </a:r>
          </a:p>
          <a:p>
            <a:r>
              <a:rPr lang="nl-NL" baseline="0" dirty="0" smtClean="0"/>
              <a:t>Vergelijk met de huidige tijd, bijvoorbeeld: de bibliotheek lijkt vooral benut te worden door autochtonen. Waar zijn de migranten? </a:t>
            </a:r>
            <a:endParaRPr lang="nl-NL" dirty="0" smtClean="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Ook deze bibliotheek is </a:t>
            </a:r>
            <a:r>
              <a:rPr lang="nl-NL" dirty="0" smtClean="0"/>
              <a:t>ongeveer</a:t>
            </a:r>
            <a:r>
              <a:rPr lang="nl-NL" baseline="0" dirty="0" smtClean="0"/>
              <a:t> </a:t>
            </a:r>
            <a:r>
              <a:rPr lang="nl-NL" baseline="0" dirty="0" smtClean="0"/>
              <a:t>100 jaar uit. </a:t>
            </a:r>
          </a:p>
          <a:p>
            <a:r>
              <a:rPr lang="nl-NL" baseline="0" dirty="0" smtClean="0"/>
              <a:t>Wat valt hier op? </a:t>
            </a:r>
          </a:p>
          <a:p>
            <a:r>
              <a:rPr lang="nl-NL" baseline="0" dirty="0" smtClean="0"/>
              <a:t>Bijvoorbeeld: het lijkt vooral een leeszaal: mensen zitten hier te lezen. Vergelijk met de huidige tijd: mensen lenen boeken. Als ze in de bibliotheek zitten, doen ze dit om te werken, studeren of de krant te lezen. Hier is één vrouw te zien tussen al die mannen. Hoe zou zij zich voelen? </a:t>
            </a:r>
          </a:p>
          <a:p>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Dit is een bibliotheek uit de jaren zestig van de vorige</a:t>
            </a:r>
            <a:r>
              <a:rPr lang="nl-NL" baseline="0" dirty="0" smtClean="0"/>
              <a:t> eeuw. </a:t>
            </a:r>
          </a:p>
          <a:p>
            <a:r>
              <a:rPr lang="nl-NL" baseline="0" dirty="0" smtClean="0"/>
              <a:t>Wat valt op? Bijvoorbeeld: de bibliotheek is een plek waar je ‘lekker kunt lezen’, in comfortabele stoelen. </a:t>
            </a:r>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Een bibliotheek uit de jaren ‘70 van de vorige eeuw. Wat valt</a:t>
            </a:r>
            <a:r>
              <a:rPr lang="nl-NL" baseline="0" dirty="0" smtClean="0"/>
              <a:t> op?</a:t>
            </a:r>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Een</a:t>
            </a:r>
            <a:r>
              <a:rPr lang="nl-NL" baseline="0" dirty="0" smtClean="0"/>
              <a:t> b</a:t>
            </a:r>
            <a:r>
              <a:rPr lang="nl-NL" dirty="0" smtClean="0"/>
              <a:t>ibliotheek in de jaren tachtig van de vorige eeuw. </a:t>
            </a:r>
          </a:p>
          <a:p>
            <a:r>
              <a:rPr lang="nl-NL" dirty="0" smtClean="0"/>
              <a:t>Wat</a:t>
            </a:r>
            <a:r>
              <a:rPr lang="nl-NL" baseline="0" dirty="0" smtClean="0"/>
              <a:t> valt op? Bijvoorbeeld: hier lijkt het vooral te gaan om boeken: zoveel mogelijk boeken in een kleine ruimte.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Kleine</a:t>
            </a:r>
            <a:r>
              <a:rPr lang="nl-NL" baseline="0" dirty="0" smtClean="0"/>
              <a:t> kinderen in de b</a:t>
            </a:r>
            <a:r>
              <a:rPr lang="nl-NL" dirty="0" smtClean="0"/>
              <a:t>ibliotheek anno nu. </a:t>
            </a:r>
            <a:endParaRPr lang="nl-NL" dirty="0"/>
          </a:p>
        </p:txBody>
      </p:sp>
      <p:sp>
        <p:nvSpPr>
          <p:cNvPr id="4" name="Tijdelijke aanduiding voor dianummer 3"/>
          <p:cNvSpPr>
            <a:spLocks noGrp="1"/>
          </p:cNvSpPr>
          <p:nvPr>
            <p:ph type="sldNum" sz="quarter" idx="10"/>
          </p:nvPr>
        </p:nvSpPr>
        <p:spPr/>
        <p:txBody>
          <a:bodyPr/>
          <a:lstStyle/>
          <a:p>
            <a:fld id="{E5B406F8-5048-4757-B5A3-71F84865CC55}"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blauw">
    <p:spTree>
      <p:nvGrpSpPr>
        <p:cNvPr id="1" name=""/>
        <p:cNvGrpSpPr/>
        <p:nvPr/>
      </p:nvGrpSpPr>
      <p:grpSpPr>
        <a:xfrm>
          <a:off x="0" y="0"/>
          <a:ext cx="0" cy="0"/>
          <a:chOff x="0" y="0"/>
          <a:chExt cx="0" cy="0"/>
        </a:xfrm>
      </p:grpSpPr>
      <p:pic>
        <p:nvPicPr>
          <p:cNvPr id="7" name="Afbeelding 6" descr="titel_blau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016578" y="860425"/>
            <a:ext cx="5091545" cy="1158875"/>
          </a:xfrm>
        </p:spPr>
        <p:txBody>
          <a:bodyPr anchor="b">
            <a:normAutofit/>
          </a:bodyPr>
          <a:lstStyle>
            <a:lvl1pPr algn="l">
              <a:defRPr sz="3600" b="1">
                <a:solidFill>
                  <a:schemeClr val="bg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016578" y="2159000"/>
            <a:ext cx="5091545" cy="14097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17283514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Hoofdstuk blauw">
    <p:spTree>
      <p:nvGrpSpPr>
        <p:cNvPr id="1" name=""/>
        <p:cNvGrpSpPr/>
        <p:nvPr/>
      </p:nvGrpSpPr>
      <p:grpSpPr>
        <a:xfrm>
          <a:off x="0" y="0"/>
          <a:ext cx="0" cy="0"/>
          <a:chOff x="0" y="0"/>
          <a:chExt cx="0" cy="0"/>
        </a:xfrm>
      </p:grpSpPr>
      <p:pic>
        <p:nvPicPr>
          <p:cNvPr id="8" name="Afbeelding 7" descr="dummy_afbeel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Afbeelding 6" descr="hoofdstuk_blauw.png"/>
          <p:cNvPicPr>
            <a:picLocks noChangeAspect="1"/>
          </p:cNvPicPr>
          <p:nvPr/>
        </p:nvPicPr>
        <p:blipFill rotWithShape="1">
          <a:blip r:embed="rId3">
            <a:extLst>
              <a:ext uri="{28A0092B-C50C-407E-A947-70E740481C1C}">
                <a14:useLocalDpi xmlns:a14="http://schemas.microsoft.com/office/drawing/2010/main" val="0"/>
              </a:ext>
            </a:extLst>
          </a:blip>
          <a:srcRect t="25555"/>
          <a:stretch/>
        </p:blipFill>
        <p:spPr>
          <a:xfrm>
            <a:off x="0" y="1752600"/>
            <a:ext cx="9144000" cy="5105400"/>
          </a:xfrm>
          <a:prstGeom prst="rect">
            <a:avLst/>
          </a:prstGeom>
        </p:spPr>
      </p:pic>
      <p:sp>
        <p:nvSpPr>
          <p:cNvPr id="2" name="Title 1"/>
          <p:cNvSpPr>
            <a:spLocks noGrp="1"/>
          </p:cNvSpPr>
          <p:nvPr>
            <p:ph type="ctrTitle"/>
          </p:nvPr>
        </p:nvSpPr>
        <p:spPr>
          <a:xfrm>
            <a:off x="4660900" y="5359401"/>
            <a:ext cx="4025900" cy="1257300"/>
          </a:xfrm>
        </p:spPr>
        <p:txBody>
          <a:bodyPr anchor="t">
            <a:normAutofit/>
          </a:bodyPr>
          <a:lstStyle>
            <a:lvl1pPr algn="l">
              <a:defRPr sz="2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4660900" y="4699000"/>
            <a:ext cx="4025900" cy="558800"/>
          </a:xfrm>
        </p:spPr>
        <p:txBody>
          <a:bodyPr anchor="b">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30770314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blauw">
    <p:spTree>
      <p:nvGrpSpPr>
        <p:cNvPr id="1" name=""/>
        <p:cNvGrpSpPr/>
        <p:nvPr/>
      </p:nvGrpSpPr>
      <p:grpSpPr>
        <a:xfrm>
          <a:off x="0" y="0"/>
          <a:ext cx="0" cy="0"/>
          <a:chOff x="0" y="0"/>
          <a:chExt cx="0" cy="0"/>
        </a:xfrm>
      </p:grpSpPr>
      <p:pic>
        <p:nvPicPr>
          <p:cNvPr id="7" name="Afbeelding 6" descr="content_blau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42900"/>
            <a:ext cx="6908800" cy="896938"/>
          </a:xfrm>
        </p:spPr>
        <p:txBody>
          <a:bodyPr anchor="b">
            <a:normAutofit/>
          </a:bodyPr>
          <a:lstStyle>
            <a:lvl1pPr algn="l">
              <a:defRPr sz="2800" b="1">
                <a:solidFill>
                  <a:schemeClr val="tx1"/>
                </a:solidFill>
              </a:defRPr>
            </a:lvl1pPr>
          </a:lstStyle>
          <a:p>
            <a:r>
              <a:rPr lang="nl-NL" smtClean="0"/>
              <a:t>Klik om de stijl te bewerken</a:t>
            </a:r>
            <a:endParaRPr lang="en-US" dirty="0"/>
          </a:p>
        </p:txBody>
      </p:sp>
      <p:sp>
        <p:nvSpPr>
          <p:cNvPr id="3" name="Content Placeholder 2"/>
          <p:cNvSpPr>
            <a:spLocks noGrp="1"/>
          </p:cNvSpPr>
          <p:nvPr>
            <p:ph idx="1"/>
          </p:nvPr>
        </p:nvSpPr>
        <p:spPr>
          <a:xfrm>
            <a:off x="457200" y="1473200"/>
            <a:ext cx="8242300" cy="4826000"/>
          </a:xfrm>
        </p:spPr>
        <p:txBody>
          <a:bodyPr>
            <a:normAutofit/>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32203822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act Blauw">
    <p:spTree>
      <p:nvGrpSpPr>
        <p:cNvPr id="1" name=""/>
        <p:cNvGrpSpPr/>
        <p:nvPr/>
      </p:nvGrpSpPr>
      <p:grpSpPr>
        <a:xfrm>
          <a:off x="0" y="0"/>
          <a:ext cx="0" cy="0"/>
          <a:chOff x="0" y="0"/>
          <a:chExt cx="0" cy="0"/>
        </a:xfrm>
      </p:grpSpPr>
      <p:pic>
        <p:nvPicPr>
          <p:cNvPr id="4" name="Afbeelding 3" descr="contact_blau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kstvak 15"/>
          <p:cNvSpPr txBox="1"/>
          <p:nvPr/>
        </p:nvSpPr>
        <p:spPr>
          <a:xfrm>
            <a:off x="690022" y="638230"/>
            <a:ext cx="5091545" cy="400110"/>
          </a:xfrm>
          <a:prstGeom prst="rect">
            <a:avLst/>
          </a:prstGeom>
          <a:noFill/>
        </p:spPr>
        <p:txBody>
          <a:bodyPr wrap="square" rtlCol="0">
            <a:spAutoFit/>
          </a:bodyPr>
          <a:lstStyle/>
          <a:p>
            <a:r>
              <a:rPr lang="nl-NL" sz="2000" b="1" dirty="0" smtClean="0">
                <a:solidFill>
                  <a:schemeClr val="bg1"/>
                </a:solidFill>
              </a:rPr>
              <a:t>Wij</a:t>
            </a:r>
            <a:r>
              <a:rPr lang="nl-NL" sz="2000" b="1" baseline="0" dirty="0" smtClean="0">
                <a:solidFill>
                  <a:schemeClr val="bg1"/>
                </a:solidFill>
              </a:rPr>
              <a:t> blijven graag met u in contact</a:t>
            </a:r>
            <a:endParaRPr lang="nl-NL" sz="2000" b="1" dirty="0">
              <a:solidFill>
                <a:schemeClr val="bg1"/>
              </a:solidFill>
            </a:endParaRPr>
          </a:p>
        </p:txBody>
      </p:sp>
      <p:sp>
        <p:nvSpPr>
          <p:cNvPr id="17" name="Tekstvak 16"/>
          <p:cNvSpPr txBox="1"/>
          <p:nvPr/>
        </p:nvSpPr>
        <p:spPr>
          <a:xfrm>
            <a:off x="1008760" y="1024675"/>
            <a:ext cx="4749223" cy="1412694"/>
          </a:xfrm>
          <a:prstGeom prst="rect">
            <a:avLst/>
          </a:prstGeom>
          <a:noFill/>
        </p:spPr>
        <p:txBody>
          <a:bodyPr wrap="square" rtlCol="0">
            <a:spAutoFit/>
          </a:bodyPr>
          <a:lstStyle/>
          <a:p>
            <a:pPr>
              <a:lnSpc>
                <a:spcPct val="120000"/>
              </a:lnSpc>
            </a:pPr>
            <a:r>
              <a:rPr lang="nl-NL" dirty="0" err="1" smtClean="0">
                <a:solidFill>
                  <a:schemeClr val="bg1"/>
                </a:solidFill>
              </a:rPr>
              <a:t>rijnbrink.nl</a:t>
            </a:r>
            <a:endParaRPr lang="nl-NL" dirty="0" smtClean="0">
              <a:solidFill>
                <a:schemeClr val="bg1"/>
              </a:solidFill>
            </a:endParaRPr>
          </a:p>
          <a:p>
            <a:pPr>
              <a:lnSpc>
                <a:spcPct val="120000"/>
              </a:lnSpc>
            </a:pPr>
            <a:r>
              <a:rPr lang="nl-NL" dirty="0" smtClean="0">
                <a:solidFill>
                  <a:schemeClr val="bg1"/>
                </a:solidFill>
              </a:rPr>
              <a:t>@rijnbrink</a:t>
            </a:r>
          </a:p>
          <a:p>
            <a:pPr>
              <a:lnSpc>
                <a:spcPct val="120000"/>
              </a:lnSpc>
            </a:pPr>
            <a:r>
              <a:rPr lang="nl-NL" dirty="0" err="1" smtClean="0">
                <a:solidFill>
                  <a:schemeClr val="bg1"/>
                </a:solidFill>
              </a:rPr>
              <a:t>facebook.com</a:t>
            </a:r>
            <a:r>
              <a:rPr lang="nl-NL" dirty="0" smtClean="0">
                <a:solidFill>
                  <a:schemeClr val="bg1"/>
                </a:solidFill>
              </a:rPr>
              <a:t>/rijnbrink</a:t>
            </a:r>
          </a:p>
          <a:p>
            <a:pPr>
              <a:lnSpc>
                <a:spcPct val="120000"/>
              </a:lnSpc>
            </a:pPr>
            <a:r>
              <a:rPr lang="nl-NL" dirty="0" err="1" smtClean="0">
                <a:solidFill>
                  <a:schemeClr val="bg1"/>
                </a:solidFill>
              </a:rPr>
              <a:t>linkedin.com</a:t>
            </a:r>
            <a:r>
              <a:rPr lang="nl-NL" dirty="0" smtClean="0">
                <a:solidFill>
                  <a:schemeClr val="bg1"/>
                </a:solidFill>
              </a:rPr>
              <a:t>/company/rijnbrink</a:t>
            </a:r>
            <a:endParaRPr lang="nl-NL" dirty="0">
              <a:solidFill>
                <a:schemeClr val="bg1"/>
              </a:solidFill>
            </a:endParaRPr>
          </a:p>
        </p:txBody>
      </p:sp>
      <p:pic>
        <p:nvPicPr>
          <p:cNvPr id="18" name="Afbeelding 17"/>
          <p:cNvPicPr>
            <a:picLocks noChangeAspect="1"/>
          </p:cNvPicPr>
          <p:nvPr/>
        </p:nvPicPr>
        <p:blipFill>
          <a:blip r:embed="rId3"/>
          <a:stretch>
            <a:fillRect/>
          </a:stretch>
        </p:blipFill>
        <p:spPr>
          <a:xfrm>
            <a:off x="791409" y="1172614"/>
            <a:ext cx="199422" cy="199422"/>
          </a:xfrm>
          <a:prstGeom prst="rect">
            <a:avLst/>
          </a:prstGeom>
        </p:spPr>
      </p:pic>
      <p:pic>
        <p:nvPicPr>
          <p:cNvPr id="19" name="Afbeelding 18"/>
          <p:cNvPicPr>
            <a:picLocks noChangeAspect="1"/>
          </p:cNvPicPr>
          <p:nvPr/>
        </p:nvPicPr>
        <p:blipFill>
          <a:blip r:embed="rId4"/>
          <a:stretch>
            <a:fillRect/>
          </a:stretch>
        </p:blipFill>
        <p:spPr>
          <a:xfrm>
            <a:off x="791409" y="1816066"/>
            <a:ext cx="199422" cy="199422"/>
          </a:xfrm>
          <a:prstGeom prst="rect">
            <a:avLst/>
          </a:prstGeom>
        </p:spPr>
      </p:pic>
      <p:pic>
        <p:nvPicPr>
          <p:cNvPr id="20" name="Afbeelding 19"/>
          <p:cNvPicPr>
            <a:picLocks noChangeAspect="1"/>
          </p:cNvPicPr>
          <p:nvPr/>
        </p:nvPicPr>
        <p:blipFill>
          <a:blip r:embed="rId5"/>
          <a:stretch>
            <a:fillRect/>
          </a:stretch>
        </p:blipFill>
        <p:spPr>
          <a:xfrm>
            <a:off x="791409" y="1497992"/>
            <a:ext cx="199422" cy="199422"/>
          </a:xfrm>
          <a:prstGeom prst="rect">
            <a:avLst/>
          </a:prstGeom>
        </p:spPr>
      </p:pic>
      <p:pic>
        <p:nvPicPr>
          <p:cNvPr id="21" name="Afbeelding 20"/>
          <p:cNvPicPr>
            <a:picLocks noChangeAspect="1"/>
          </p:cNvPicPr>
          <p:nvPr/>
        </p:nvPicPr>
        <p:blipFill>
          <a:blip r:embed="rId6"/>
          <a:stretch>
            <a:fillRect/>
          </a:stretch>
        </p:blipFill>
        <p:spPr>
          <a:xfrm>
            <a:off x="791409" y="2150514"/>
            <a:ext cx="199422" cy="199422"/>
          </a:xfrm>
          <a:prstGeom prst="rect">
            <a:avLst/>
          </a:prstGeom>
        </p:spPr>
      </p:pic>
      <p:sp>
        <p:nvSpPr>
          <p:cNvPr id="22" name="Tekstvak 21"/>
          <p:cNvSpPr txBox="1"/>
          <p:nvPr/>
        </p:nvSpPr>
        <p:spPr>
          <a:xfrm>
            <a:off x="690022" y="2771830"/>
            <a:ext cx="5091545" cy="400110"/>
          </a:xfrm>
          <a:prstGeom prst="rect">
            <a:avLst/>
          </a:prstGeom>
          <a:noFill/>
        </p:spPr>
        <p:txBody>
          <a:bodyPr wrap="square" rtlCol="0">
            <a:spAutoFit/>
          </a:bodyPr>
          <a:lstStyle/>
          <a:p>
            <a:r>
              <a:rPr lang="nl-NL" sz="2000" b="1" dirty="0" smtClean="0">
                <a:solidFill>
                  <a:schemeClr val="bg1"/>
                </a:solidFill>
              </a:rPr>
              <a:t>Voornaam Achternaam</a:t>
            </a:r>
            <a:endParaRPr lang="nl-NL" sz="2000" b="1" dirty="0">
              <a:solidFill>
                <a:schemeClr val="bg1"/>
              </a:solidFill>
            </a:endParaRPr>
          </a:p>
        </p:txBody>
      </p:sp>
      <p:sp>
        <p:nvSpPr>
          <p:cNvPr id="23" name="Tekstvak 22"/>
          <p:cNvSpPr txBox="1"/>
          <p:nvPr/>
        </p:nvSpPr>
        <p:spPr>
          <a:xfrm>
            <a:off x="1008760" y="3126585"/>
            <a:ext cx="4749223" cy="747897"/>
          </a:xfrm>
          <a:prstGeom prst="rect">
            <a:avLst/>
          </a:prstGeom>
          <a:noFill/>
        </p:spPr>
        <p:txBody>
          <a:bodyPr wrap="square" rtlCol="0">
            <a:spAutoFit/>
          </a:bodyPr>
          <a:lstStyle/>
          <a:p>
            <a:pPr>
              <a:lnSpc>
                <a:spcPct val="120000"/>
              </a:lnSpc>
            </a:pPr>
            <a:r>
              <a:rPr lang="nl-NL" dirty="0" smtClean="0">
                <a:solidFill>
                  <a:schemeClr val="bg1"/>
                </a:solidFill>
              </a:rPr>
              <a:t>@gebruikersnaam</a:t>
            </a:r>
          </a:p>
          <a:p>
            <a:pPr>
              <a:lnSpc>
                <a:spcPct val="120000"/>
              </a:lnSpc>
            </a:pPr>
            <a:r>
              <a:rPr lang="nl-NL" dirty="0" err="1" smtClean="0">
                <a:solidFill>
                  <a:schemeClr val="bg1"/>
                </a:solidFill>
              </a:rPr>
              <a:t>nl.linkedin.com</a:t>
            </a:r>
            <a:r>
              <a:rPr lang="nl-NL" dirty="0" smtClean="0">
                <a:solidFill>
                  <a:schemeClr val="bg1"/>
                </a:solidFill>
              </a:rPr>
              <a:t>/in/gebruikersnaam</a:t>
            </a:r>
            <a:endParaRPr lang="nl-NL" dirty="0">
              <a:solidFill>
                <a:schemeClr val="bg1"/>
              </a:solidFill>
            </a:endParaRPr>
          </a:p>
        </p:txBody>
      </p:sp>
      <p:pic>
        <p:nvPicPr>
          <p:cNvPr id="24" name="Afbeelding 23"/>
          <p:cNvPicPr>
            <a:picLocks noChangeAspect="1"/>
          </p:cNvPicPr>
          <p:nvPr/>
        </p:nvPicPr>
        <p:blipFill>
          <a:blip r:embed="rId5"/>
          <a:stretch>
            <a:fillRect/>
          </a:stretch>
        </p:blipFill>
        <p:spPr>
          <a:xfrm>
            <a:off x="785348" y="3272348"/>
            <a:ext cx="199422" cy="199422"/>
          </a:xfrm>
          <a:prstGeom prst="rect">
            <a:avLst/>
          </a:prstGeom>
        </p:spPr>
      </p:pic>
      <p:pic>
        <p:nvPicPr>
          <p:cNvPr id="25" name="Afbeelding 24"/>
          <p:cNvPicPr>
            <a:picLocks noChangeAspect="1"/>
          </p:cNvPicPr>
          <p:nvPr/>
        </p:nvPicPr>
        <p:blipFill>
          <a:blip r:embed="rId6"/>
          <a:stretch>
            <a:fillRect/>
          </a:stretch>
        </p:blipFill>
        <p:spPr>
          <a:xfrm>
            <a:off x="797470" y="3598314"/>
            <a:ext cx="199422" cy="199422"/>
          </a:xfrm>
          <a:prstGeom prst="rect">
            <a:avLst/>
          </a:prstGeom>
        </p:spPr>
      </p:pic>
    </p:spTree>
    <p:extLst>
      <p:ext uri="{BB962C8B-B14F-4D97-AF65-F5344CB8AC3E}">
        <p14:creationId xmlns:p14="http://schemas.microsoft.com/office/powerpoint/2010/main" val="6554457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 oranje">
    <p:spTree>
      <p:nvGrpSpPr>
        <p:cNvPr id="1" name=""/>
        <p:cNvGrpSpPr/>
        <p:nvPr/>
      </p:nvGrpSpPr>
      <p:grpSpPr>
        <a:xfrm>
          <a:off x="0" y="0"/>
          <a:ext cx="0" cy="0"/>
          <a:chOff x="0" y="0"/>
          <a:chExt cx="0" cy="0"/>
        </a:xfrm>
      </p:grpSpPr>
      <p:pic>
        <p:nvPicPr>
          <p:cNvPr id="4" name="Afbeelding 3" descr="titel_oran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016578" y="860425"/>
            <a:ext cx="5091545" cy="1158875"/>
          </a:xfrm>
        </p:spPr>
        <p:txBody>
          <a:bodyPr anchor="b">
            <a:normAutofit/>
          </a:bodyPr>
          <a:lstStyle>
            <a:lvl1pPr algn="l">
              <a:defRPr sz="3600" b="1">
                <a:solidFill>
                  <a:schemeClr val="bg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016578" y="2159000"/>
            <a:ext cx="5091545" cy="14097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31791247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Hoofdstuk oranje">
    <p:spTree>
      <p:nvGrpSpPr>
        <p:cNvPr id="1" name=""/>
        <p:cNvGrpSpPr/>
        <p:nvPr/>
      </p:nvGrpSpPr>
      <p:grpSpPr>
        <a:xfrm>
          <a:off x="0" y="0"/>
          <a:ext cx="0" cy="0"/>
          <a:chOff x="0" y="0"/>
          <a:chExt cx="0" cy="0"/>
        </a:xfrm>
      </p:grpSpPr>
      <p:pic>
        <p:nvPicPr>
          <p:cNvPr id="8" name="Afbeelding 7" descr="dummy_afbeel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Afbeelding 3" descr="hoofdstuk_oranje.png"/>
          <p:cNvPicPr>
            <a:picLocks noChangeAspect="1"/>
          </p:cNvPicPr>
          <p:nvPr/>
        </p:nvPicPr>
        <p:blipFill rotWithShape="1">
          <a:blip r:embed="rId3">
            <a:extLst>
              <a:ext uri="{28A0092B-C50C-407E-A947-70E740481C1C}">
                <a14:useLocalDpi xmlns:a14="http://schemas.microsoft.com/office/drawing/2010/main" val="0"/>
              </a:ext>
            </a:extLst>
          </a:blip>
          <a:srcRect t="25741"/>
          <a:stretch/>
        </p:blipFill>
        <p:spPr>
          <a:xfrm>
            <a:off x="0" y="1765300"/>
            <a:ext cx="9144000" cy="5092700"/>
          </a:xfrm>
          <a:prstGeom prst="rect">
            <a:avLst/>
          </a:prstGeom>
        </p:spPr>
      </p:pic>
      <p:sp>
        <p:nvSpPr>
          <p:cNvPr id="2" name="Title 1"/>
          <p:cNvSpPr>
            <a:spLocks noGrp="1"/>
          </p:cNvSpPr>
          <p:nvPr>
            <p:ph type="ctrTitle"/>
          </p:nvPr>
        </p:nvSpPr>
        <p:spPr>
          <a:xfrm>
            <a:off x="4660900" y="5359401"/>
            <a:ext cx="4025900" cy="1257300"/>
          </a:xfrm>
        </p:spPr>
        <p:txBody>
          <a:bodyPr anchor="t">
            <a:normAutofit/>
          </a:bodyPr>
          <a:lstStyle>
            <a:lvl1pPr algn="l">
              <a:defRPr sz="2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4660900" y="4699000"/>
            <a:ext cx="4025900" cy="558800"/>
          </a:xfrm>
        </p:spPr>
        <p:txBody>
          <a:bodyPr anchor="b">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13755881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oranje">
    <p:spTree>
      <p:nvGrpSpPr>
        <p:cNvPr id="1" name=""/>
        <p:cNvGrpSpPr/>
        <p:nvPr/>
      </p:nvGrpSpPr>
      <p:grpSpPr>
        <a:xfrm>
          <a:off x="0" y="0"/>
          <a:ext cx="0" cy="0"/>
          <a:chOff x="0" y="0"/>
          <a:chExt cx="0" cy="0"/>
        </a:xfrm>
      </p:grpSpPr>
      <p:pic>
        <p:nvPicPr>
          <p:cNvPr id="4" name="Afbeelding 3" descr="content_oran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42900"/>
            <a:ext cx="6908800" cy="896938"/>
          </a:xfrm>
        </p:spPr>
        <p:txBody>
          <a:bodyPr anchor="b">
            <a:normAutofit/>
          </a:bodyPr>
          <a:lstStyle>
            <a:lvl1pPr algn="l">
              <a:defRPr sz="2800" b="1">
                <a:solidFill>
                  <a:schemeClr val="tx1"/>
                </a:solidFill>
              </a:defRPr>
            </a:lvl1pPr>
          </a:lstStyle>
          <a:p>
            <a:r>
              <a:rPr lang="nl-NL" smtClean="0"/>
              <a:t>Klik om de stijl te bewerken</a:t>
            </a:r>
            <a:endParaRPr lang="en-US" dirty="0"/>
          </a:p>
        </p:txBody>
      </p:sp>
      <p:sp>
        <p:nvSpPr>
          <p:cNvPr id="3" name="Content Placeholder 2"/>
          <p:cNvSpPr>
            <a:spLocks noGrp="1"/>
          </p:cNvSpPr>
          <p:nvPr>
            <p:ph idx="1"/>
          </p:nvPr>
        </p:nvSpPr>
        <p:spPr>
          <a:xfrm>
            <a:off x="457200" y="1447800"/>
            <a:ext cx="8229600" cy="4826000"/>
          </a:xfrm>
        </p:spPr>
        <p:txBody>
          <a:bodyPr>
            <a:normAutofit/>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9654967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act Oranje">
    <p:spTree>
      <p:nvGrpSpPr>
        <p:cNvPr id="1" name=""/>
        <p:cNvGrpSpPr/>
        <p:nvPr/>
      </p:nvGrpSpPr>
      <p:grpSpPr>
        <a:xfrm>
          <a:off x="0" y="0"/>
          <a:ext cx="0" cy="0"/>
          <a:chOff x="0" y="0"/>
          <a:chExt cx="0" cy="0"/>
        </a:xfrm>
      </p:grpSpPr>
      <p:pic>
        <p:nvPicPr>
          <p:cNvPr id="2" name="Afbeelding 1" descr="contact_oran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690022" y="638230"/>
            <a:ext cx="5091545" cy="400110"/>
          </a:xfrm>
          <a:prstGeom prst="rect">
            <a:avLst/>
          </a:prstGeom>
          <a:noFill/>
        </p:spPr>
        <p:txBody>
          <a:bodyPr wrap="square" rtlCol="0">
            <a:spAutoFit/>
          </a:bodyPr>
          <a:lstStyle/>
          <a:p>
            <a:r>
              <a:rPr lang="nl-NL" sz="2000" b="1" dirty="0" smtClean="0">
                <a:solidFill>
                  <a:schemeClr val="bg1"/>
                </a:solidFill>
              </a:rPr>
              <a:t>Wij</a:t>
            </a:r>
            <a:r>
              <a:rPr lang="nl-NL" sz="2000" b="1" baseline="0" dirty="0" smtClean="0">
                <a:solidFill>
                  <a:schemeClr val="bg1"/>
                </a:solidFill>
              </a:rPr>
              <a:t> blijven graag met u in contact</a:t>
            </a:r>
            <a:endParaRPr lang="nl-NL" sz="2000" b="1" dirty="0">
              <a:solidFill>
                <a:schemeClr val="bg1"/>
              </a:solidFill>
            </a:endParaRPr>
          </a:p>
        </p:txBody>
      </p:sp>
      <p:sp>
        <p:nvSpPr>
          <p:cNvPr id="8" name="Tekstvak 7"/>
          <p:cNvSpPr txBox="1"/>
          <p:nvPr/>
        </p:nvSpPr>
        <p:spPr>
          <a:xfrm>
            <a:off x="1008760" y="1024675"/>
            <a:ext cx="4749223" cy="1412694"/>
          </a:xfrm>
          <a:prstGeom prst="rect">
            <a:avLst/>
          </a:prstGeom>
          <a:noFill/>
        </p:spPr>
        <p:txBody>
          <a:bodyPr wrap="square" rtlCol="0">
            <a:spAutoFit/>
          </a:bodyPr>
          <a:lstStyle/>
          <a:p>
            <a:pPr>
              <a:lnSpc>
                <a:spcPct val="120000"/>
              </a:lnSpc>
            </a:pPr>
            <a:r>
              <a:rPr lang="nl-NL" dirty="0" err="1" smtClean="0">
                <a:solidFill>
                  <a:schemeClr val="bg1"/>
                </a:solidFill>
              </a:rPr>
              <a:t>rijnbrink.nl</a:t>
            </a:r>
            <a:endParaRPr lang="nl-NL" dirty="0" smtClean="0">
              <a:solidFill>
                <a:schemeClr val="bg1"/>
              </a:solidFill>
            </a:endParaRPr>
          </a:p>
          <a:p>
            <a:pPr>
              <a:lnSpc>
                <a:spcPct val="120000"/>
              </a:lnSpc>
            </a:pPr>
            <a:r>
              <a:rPr lang="nl-NL" dirty="0" smtClean="0">
                <a:solidFill>
                  <a:schemeClr val="bg1"/>
                </a:solidFill>
              </a:rPr>
              <a:t>@rijnbrink</a:t>
            </a:r>
          </a:p>
          <a:p>
            <a:pPr>
              <a:lnSpc>
                <a:spcPct val="120000"/>
              </a:lnSpc>
            </a:pPr>
            <a:r>
              <a:rPr lang="nl-NL" dirty="0" err="1" smtClean="0">
                <a:solidFill>
                  <a:schemeClr val="bg1"/>
                </a:solidFill>
              </a:rPr>
              <a:t>facebook.com</a:t>
            </a:r>
            <a:r>
              <a:rPr lang="nl-NL" dirty="0" smtClean="0">
                <a:solidFill>
                  <a:schemeClr val="bg1"/>
                </a:solidFill>
              </a:rPr>
              <a:t>/rijnbrink</a:t>
            </a:r>
          </a:p>
          <a:p>
            <a:pPr>
              <a:lnSpc>
                <a:spcPct val="120000"/>
              </a:lnSpc>
            </a:pPr>
            <a:r>
              <a:rPr lang="nl-NL" dirty="0" err="1" smtClean="0">
                <a:solidFill>
                  <a:schemeClr val="bg1"/>
                </a:solidFill>
              </a:rPr>
              <a:t>linkedin.com</a:t>
            </a:r>
            <a:r>
              <a:rPr lang="nl-NL" dirty="0" smtClean="0">
                <a:solidFill>
                  <a:schemeClr val="bg1"/>
                </a:solidFill>
              </a:rPr>
              <a:t>/company/rijnbrink</a:t>
            </a:r>
            <a:endParaRPr lang="nl-NL" dirty="0">
              <a:solidFill>
                <a:schemeClr val="bg1"/>
              </a:solidFill>
            </a:endParaRPr>
          </a:p>
        </p:txBody>
      </p:sp>
      <p:pic>
        <p:nvPicPr>
          <p:cNvPr id="6" name="Afbeelding 5"/>
          <p:cNvPicPr>
            <a:picLocks noChangeAspect="1"/>
          </p:cNvPicPr>
          <p:nvPr/>
        </p:nvPicPr>
        <p:blipFill>
          <a:blip r:embed="rId3"/>
          <a:stretch>
            <a:fillRect/>
          </a:stretch>
        </p:blipFill>
        <p:spPr>
          <a:xfrm>
            <a:off x="791409" y="1172614"/>
            <a:ext cx="199422" cy="199422"/>
          </a:xfrm>
          <a:prstGeom prst="rect">
            <a:avLst/>
          </a:prstGeom>
        </p:spPr>
      </p:pic>
      <p:pic>
        <p:nvPicPr>
          <p:cNvPr id="9" name="Afbeelding 8"/>
          <p:cNvPicPr>
            <a:picLocks noChangeAspect="1"/>
          </p:cNvPicPr>
          <p:nvPr/>
        </p:nvPicPr>
        <p:blipFill>
          <a:blip r:embed="rId4"/>
          <a:stretch>
            <a:fillRect/>
          </a:stretch>
        </p:blipFill>
        <p:spPr>
          <a:xfrm>
            <a:off x="791409" y="1816066"/>
            <a:ext cx="199422" cy="199422"/>
          </a:xfrm>
          <a:prstGeom prst="rect">
            <a:avLst/>
          </a:prstGeom>
        </p:spPr>
      </p:pic>
      <p:pic>
        <p:nvPicPr>
          <p:cNvPr id="10" name="Afbeelding 9"/>
          <p:cNvPicPr>
            <a:picLocks noChangeAspect="1"/>
          </p:cNvPicPr>
          <p:nvPr/>
        </p:nvPicPr>
        <p:blipFill>
          <a:blip r:embed="rId5"/>
          <a:stretch>
            <a:fillRect/>
          </a:stretch>
        </p:blipFill>
        <p:spPr>
          <a:xfrm>
            <a:off x="791409" y="1497992"/>
            <a:ext cx="199422" cy="199422"/>
          </a:xfrm>
          <a:prstGeom prst="rect">
            <a:avLst/>
          </a:prstGeom>
        </p:spPr>
      </p:pic>
      <p:pic>
        <p:nvPicPr>
          <p:cNvPr id="11" name="Afbeelding 10"/>
          <p:cNvPicPr>
            <a:picLocks noChangeAspect="1"/>
          </p:cNvPicPr>
          <p:nvPr/>
        </p:nvPicPr>
        <p:blipFill>
          <a:blip r:embed="rId6"/>
          <a:stretch>
            <a:fillRect/>
          </a:stretch>
        </p:blipFill>
        <p:spPr>
          <a:xfrm>
            <a:off x="791409" y="2150514"/>
            <a:ext cx="199422" cy="199422"/>
          </a:xfrm>
          <a:prstGeom prst="rect">
            <a:avLst/>
          </a:prstGeom>
        </p:spPr>
      </p:pic>
      <p:sp>
        <p:nvSpPr>
          <p:cNvPr id="12" name="Tekstvak 11"/>
          <p:cNvSpPr txBox="1"/>
          <p:nvPr/>
        </p:nvSpPr>
        <p:spPr>
          <a:xfrm>
            <a:off x="690022" y="2771830"/>
            <a:ext cx="5091545" cy="400110"/>
          </a:xfrm>
          <a:prstGeom prst="rect">
            <a:avLst/>
          </a:prstGeom>
          <a:noFill/>
        </p:spPr>
        <p:txBody>
          <a:bodyPr wrap="square" rtlCol="0">
            <a:spAutoFit/>
          </a:bodyPr>
          <a:lstStyle/>
          <a:p>
            <a:r>
              <a:rPr lang="nl-NL" sz="2000" b="1" dirty="0" smtClean="0">
                <a:solidFill>
                  <a:schemeClr val="bg1"/>
                </a:solidFill>
              </a:rPr>
              <a:t>Voornaam Achternaam</a:t>
            </a:r>
            <a:endParaRPr lang="nl-NL" sz="2000" b="1" dirty="0">
              <a:solidFill>
                <a:schemeClr val="bg1"/>
              </a:solidFill>
            </a:endParaRPr>
          </a:p>
        </p:txBody>
      </p:sp>
      <p:sp>
        <p:nvSpPr>
          <p:cNvPr id="13" name="Tekstvak 12"/>
          <p:cNvSpPr txBox="1"/>
          <p:nvPr/>
        </p:nvSpPr>
        <p:spPr>
          <a:xfrm>
            <a:off x="1008760" y="3126585"/>
            <a:ext cx="4749223" cy="747897"/>
          </a:xfrm>
          <a:prstGeom prst="rect">
            <a:avLst/>
          </a:prstGeom>
          <a:noFill/>
        </p:spPr>
        <p:txBody>
          <a:bodyPr wrap="square" rtlCol="0">
            <a:spAutoFit/>
          </a:bodyPr>
          <a:lstStyle/>
          <a:p>
            <a:pPr>
              <a:lnSpc>
                <a:spcPct val="120000"/>
              </a:lnSpc>
            </a:pPr>
            <a:r>
              <a:rPr lang="nl-NL" dirty="0" smtClean="0">
                <a:solidFill>
                  <a:schemeClr val="bg1"/>
                </a:solidFill>
              </a:rPr>
              <a:t>@gebruikersnaam</a:t>
            </a:r>
          </a:p>
          <a:p>
            <a:pPr>
              <a:lnSpc>
                <a:spcPct val="120000"/>
              </a:lnSpc>
            </a:pPr>
            <a:r>
              <a:rPr lang="nl-NL" dirty="0" err="1" smtClean="0">
                <a:solidFill>
                  <a:schemeClr val="bg1"/>
                </a:solidFill>
              </a:rPr>
              <a:t>nl.linkedin.com</a:t>
            </a:r>
            <a:r>
              <a:rPr lang="nl-NL" dirty="0" smtClean="0">
                <a:solidFill>
                  <a:schemeClr val="bg1"/>
                </a:solidFill>
              </a:rPr>
              <a:t>/in/gebruikersnaam</a:t>
            </a:r>
            <a:endParaRPr lang="nl-NL" dirty="0">
              <a:solidFill>
                <a:schemeClr val="bg1"/>
              </a:solidFill>
            </a:endParaRPr>
          </a:p>
        </p:txBody>
      </p:sp>
      <p:pic>
        <p:nvPicPr>
          <p:cNvPr id="14" name="Afbeelding 13"/>
          <p:cNvPicPr>
            <a:picLocks noChangeAspect="1"/>
          </p:cNvPicPr>
          <p:nvPr/>
        </p:nvPicPr>
        <p:blipFill>
          <a:blip r:embed="rId5"/>
          <a:stretch>
            <a:fillRect/>
          </a:stretch>
        </p:blipFill>
        <p:spPr>
          <a:xfrm>
            <a:off x="785348" y="3272348"/>
            <a:ext cx="199422" cy="199422"/>
          </a:xfrm>
          <a:prstGeom prst="rect">
            <a:avLst/>
          </a:prstGeom>
        </p:spPr>
      </p:pic>
      <p:pic>
        <p:nvPicPr>
          <p:cNvPr id="15" name="Afbeelding 14"/>
          <p:cNvPicPr>
            <a:picLocks noChangeAspect="1"/>
          </p:cNvPicPr>
          <p:nvPr/>
        </p:nvPicPr>
        <p:blipFill>
          <a:blip r:embed="rId6"/>
          <a:stretch>
            <a:fillRect/>
          </a:stretch>
        </p:blipFill>
        <p:spPr>
          <a:xfrm>
            <a:off x="797470" y="3598314"/>
            <a:ext cx="199422" cy="199422"/>
          </a:xfrm>
          <a:prstGeom prst="rect">
            <a:avLst/>
          </a:prstGeom>
        </p:spPr>
      </p:pic>
    </p:spTree>
    <p:extLst>
      <p:ext uri="{BB962C8B-B14F-4D97-AF65-F5344CB8AC3E}">
        <p14:creationId xmlns:p14="http://schemas.microsoft.com/office/powerpoint/2010/main" val="25655391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CDF6120-F1F0-4C60-9FE9-39AC71A9C79D}" type="datetimeFigureOut">
              <a:rPr lang="en-US" smtClean="0"/>
              <a:pPr/>
              <a:t>1/3/2017</a:t>
            </a:fld>
            <a:endParaRPr lang="en-US"/>
          </a:p>
        </p:txBody>
      </p:sp>
      <p:sp>
        <p:nvSpPr>
          <p:cNvPr id="3" name="Tijdelijke aanduiding voor voettekst 2"/>
          <p:cNvSpPr>
            <a:spLocks noGrp="1"/>
          </p:cNvSpPr>
          <p:nvPr>
            <p:ph type="ftr" sz="quarter" idx="11"/>
          </p:nvPr>
        </p:nvSpPr>
        <p:spPr/>
        <p:txBody>
          <a:bodyPr/>
          <a:lstStyle/>
          <a:p>
            <a:endParaRPr kumimoji="0" lang="en-US"/>
          </a:p>
        </p:txBody>
      </p:sp>
      <p:sp>
        <p:nvSpPr>
          <p:cNvPr id="4" name="Tijdelijke aanduiding voor dianummer 3"/>
          <p:cNvSpPr>
            <a:spLocks noGrp="1"/>
          </p:cNvSpPr>
          <p:nvPr>
            <p:ph type="sldNum" sz="quarter" idx="12"/>
          </p:nvPr>
        </p:nvSpPr>
        <p:spPr/>
        <p:txBody>
          <a:bodyPr/>
          <a:lstStyle/>
          <a:p>
            <a:fld id="{EA7C8D44-3667-46F6-9772-CC52308E2A7F}"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F6120-F1F0-4C60-9FE9-39AC71A9C79D}" type="datetimeFigureOut">
              <a:rPr lang="en-US" smtClean="0"/>
              <a:pPr/>
              <a:t>1/3/2017</a:t>
            </a:fld>
            <a:endParaRPr lang="en-US" sz="14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4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‹nr.›</a:t>
            </a:fld>
            <a:endParaRPr kumimoji="0" lang="en-US" sz="1600" dirty="0">
              <a:solidFill>
                <a:schemeClr val="tx2"/>
              </a:solidFill>
            </a:endParaRP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683568" y="260648"/>
            <a:ext cx="7636396" cy="400110"/>
          </a:xfrm>
          <a:prstGeom prst="rect">
            <a:avLst/>
          </a:prstGeom>
        </p:spPr>
        <p:txBody>
          <a:bodyPr wrap="square">
            <a:spAutoFit/>
          </a:bodyPr>
          <a:lstStyle/>
          <a:p>
            <a:r>
              <a:rPr lang="nl-NL" sz="2000" dirty="0">
                <a:latin typeface="+mj-lt"/>
              </a:rPr>
              <a:t>Instrument bij ‘Burgers mee aan Zet’ Fase </a:t>
            </a:r>
            <a:r>
              <a:rPr lang="nl-NL" sz="2000" dirty="0" smtClean="0">
                <a:latin typeface="+mj-lt"/>
              </a:rPr>
              <a:t>4: Pilots ontwikkelen</a:t>
            </a:r>
            <a:r>
              <a:rPr lang="nl-NL" sz="2000" dirty="0" smtClean="0">
                <a:latin typeface="+mj-lt"/>
              </a:rPr>
              <a:t>.</a:t>
            </a:r>
            <a:endParaRPr lang="nl-NL" sz="2000" dirty="0">
              <a:latin typeface="+mj-lt"/>
            </a:endParaRPr>
          </a:p>
        </p:txBody>
      </p:sp>
      <p:sp>
        <p:nvSpPr>
          <p:cNvPr id="7" name="Rectangle 3"/>
          <p:cNvSpPr>
            <a:spLocks noChangeArrowheads="1"/>
          </p:cNvSpPr>
          <p:nvPr/>
        </p:nvSpPr>
        <p:spPr bwMode="auto">
          <a:xfrm>
            <a:off x="683568" y="5520134"/>
            <a:ext cx="72728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mj-lt"/>
                <a:ea typeface="Arial" pitchFamily="34" charset="0"/>
                <a:cs typeface="Arial" pitchFamily="34" charset="0"/>
              </a:rPr>
              <a:t>Zie ook een toelichting op</a:t>
            </a:r>
            <a:r>
              <a:rPr kumimoji="0" lang="nl-NL" altLang="nl-NL" sz="2000" b="0" i="0" u="none" strike="noStrike" cap="none" normalizeH="0" dirty="0" smtClean="0">
                <a:ln>
                  <a:noFill/>
                </a:ln>
                <a:solidFill>
                  <a:schemeClr val="tx1"/>
                </a:solidFill>
                <a:effectLst/>
                <a:latin typeface="+mj-lt"/>
                <a:ea typeface="Arial" pitchFamily="34" charset="0"/>
                <a:cs typeface="Arial" pitchFamily="34" charset="0"/>
              </a:rPr>
              <a:t> de Notitiepagina’s </a:t>
            </a:r>
            <a:endParaRPr kumimoji="0" lang="nl-NL" altLang="nl-NL" sz="2000" b="0" i="0" u="none" strike="noStrike" cap="none" normalizeH="0" baseline="0" dirty="0" smtClean="0">
              <a:ln>
                <a:noFill/>
              </a:ln>
              <a:solidFill>
                <a:schemeClr val="tx1"/>
              </a:solidFill>
              <a:effectLst/>
              <a:latin typeface="+mj-lt"/>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mj-lt"/>
                <a:ea typeface="Arial" pitchFamily="34" charset="0"/>
                <a:cs typeface="Arial" pitchFamily="34" charset="0"/>
              </a:rPr>
              <a:t>Dit instrument is ontwikkeld in samenwerking met Spectrum. </a:t>
            </a:r>
            <a:r>
              <a:rPr kumimoji="0" lang="nl-NL" altLang="nl-NL" b="0" i="0" u="none" strike="noStrike" cap="none" normalizeH="0" baseline="0" dirty="0" smtClean="0">
                <a:ln>
                  <a:noFill/>
                </a:ln>
                <a:solidFill>
                  <a:schemeClr val="tx1"/>
                </a:solidFill>
                <a:effectLst/>
                <a:latin typeface="+mj-lt"/>
                <a:ea typeface="Arial" pitchFamily="34" charset="0"/>
                <a:cs typeface="Arial" pitchFamily="34" charset="0"/>
              </a:rPr>
              <a:t>	</a:t>
            </a:r>
            <a:endParaRPr kumimoji="0" lang="nl-NL" altLang="nl-NL" b="0" i="0" u="none" strike="noStrike" cap="none" normalizeH="0" baseline="0" dirty="0" smtClean="0">
              <a:ln>
                <a:noFill/>
              </a:ln>
              <a:solidFill>
                <a:schemeClr val="tx1"/>
              </a:solidFill>
              <a:effectLst/>
              <a:latin typeface="+mj-lt"/>
              <a:cs typeface="Arial" pitchFamily="34" charset="0"/>
            </a:endParaRPr>
          </a:p>
        </p:txBody>
      </p:sp>
      <p:sp>
        <p:nvSpPr>
          <p:cNvPr id="5" name="Rechthoek 4"/>
          <p:cNvSpPr/>
          <p:nvPr/>
        </p:nvSpPr>
        <p:spPr>
          <a:xfrm>
            <a:off x="395536" y="685140"/>
            <a:ext cx="8352928" cy="4832092"/>
          </a:xfrm>
          <a:prstGeom prst="rect">
            <a:avLst/>
          </a:prstGeom>
        </p:spPr>
        <p:txBody>
          <a:bodyPr wrap="square">
            <a:spAutoFit/>
          </a:bodyPr>
          <a:lstStyle/>
          <a:p>
            <a:r>
              <a:rPr lang="nl-NL" sz="2200" dirty="0" smtClean="0">
                <a:solidFill>
                  <a:srgbClr val="FF0000"/>
                </a:solidFill>
                <a:latin typeface="+mj-lt"/>
              </a:rPr>
              <a:t>Deze </a:t>
            </a:r>
            <a:r>
              <a:rPr lang="nl-NL" sz="2200" dirty="0" err="1" smtClean="0">
                <a:solidFill>
                  <a:srgbClr val="FF0000"/>
                </a:solidFill>
                <a:latin typeface="+mj-lt"/>
              </a:rPr>
              <a:t>powerpointpresentatie</a:t>
            </a:r>
            <a:r>
              <a:rPr lang="nl-NL" sz="2200" dirty="0" smtClean="0">
                <a:solidFill>
                  <a:srgbClr val="FF0000"/>
                </a:solidFill>
                <a:latin typeface="+mj-lt"/>
              </a:rPr>
              <a:t> is bedoeld als aftrap op de inwoners- en partnerbijeenkomst, om de gedachten te richten en tegelijkertijd om iets los te maken. De presentatie bevat het programma en elf beelden van bibliotheken. </a:t>
            </a:r>
          </a:p>
          <a:p>
            <a:endParaRPr lang="nl-NL" sz="2200" dirty="0" smtClean="0">
              <a:solidFill>
                <a:srgbClr val="FF0000"/>
              </a:solidFill>
              <a:latin typeface="+mj-lt"/>
            </a:endParaRPr>
          </a:p>
          <a:p>
            <a:r>
              <a:rPr lang="nl-NL" sz="2200" dirty="0" smtClean="0">
                <a:solidFill>
                  <a:srgbClr val="FF0000"/>
                </a:solidFill>
                <a:latin typeface="+mj-lt"/>
              </a:rPr>
              <a:t>Met de keuze van beelden van bibliotheken, </a:t>
            </a:r>
            <a:r>
              <a:rPr lang="nl-NL" sz="2200" dirty="0" smtClean="0">
                <a:solidFill>
                  <a:srgbClr val="FF0000"/>
                </a:solidFill>
                <a:latin typeface="+mj-lt"/>
              </a:rPr>
              <a:t>zijn we </a:t>
            </a:r>
            <a:r>
              <a:rPr lang="nl-NL" sz="2200" dirty="0" smtClean="0">
                <a:solidFill>
                  <a:srgbClr val="FF0000"/>
                </a:solidFill>
                <a:latin typeface="+mj-lt"/>
              </a:rPr>
              <a:t>hier dichtbij het bibliotheekwerk gebleven. Wie wat vrijer wil brainstormen, kan ook volslagen andere beelden kiezen, bijvoorbeeld van bloemen, tuinen of vervoersmiddelen. </a:t>
            </a:r>
          </a:p>
          <a:p>
            <a:endParaRPr lang="nl-NL" sz="2200" dirty="0" smtClean="0">
              <a:solidFill>
                <a:srgbClr val="FF0000"/>
              </a:solidFill>
              <a:latin typeface="+mj-lt"/>
            </a:endParaRPr>
          </a:p>
          <a:p>
            <a:r>
              <a:rPr lang="nl-NL" sz="2200" dirty="0" smtClean="0">
                <a:solidFill>
                  <a:srgbClr val="FF0000"/>
                </a:solidFill>
                <a:latin typeface="+mj-lt"/>
              </a:rPr>
              <a:t>Ook andere associatiemiddelen dan beelden zijn denkbaar. Je kunst bijvoorbeeld ook associëren aan de hand van schilderijen, muziekstukken, woorden of gedichten. Wat ligt jou? Wat past bij de deelnemers? </a:t>
            </a:r>
            <a:endParaRPr lang="nl-NL" sz="2200" dirty="0">
              <a:solidFill>
                <a:srgbClr val="FF0000"/>
              </a:solidFill>
              <a:latin typeface="+mj-lt"/>
            </a:endParaRPr>
          </a:p>
        </p:txBody>
      </p:sp>
    </p:spTree>
    <p:extLst>
      <p:ext uri="{BB962C8B-B14F-4D97-AF65-F5344CB8AC3E}">
        <p14:creationId xmlns:p14="http://schemas.microsoft.com/office/powerpoint/2010/main" val="410950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10</a:t>
            </a:fld>
            <a:endParaRPr kumimoji="0" lang="en-US"/>
          </a:p>
        </p:txBody>
      </p:sp>
      <p:pic>
        <p:nvPicPr>
          <p:cNvPr id="4" name="Afbeelding 3" descr="Stedelijk Museum leeszaal.jpg"/>
          <p:cNvPicPr>
            <a:picLocks noChangeAspect="1"/>
          </p:cNvPicPr>
          <p:nvPr/>
        </p:nvPicPr>
        <p:blipFill>
          <a:blip r:embed="rId3"/>
          <a:stretch>
            <a:fillRect/>
          </a:stretch>
        </p:blipFill>
        <p:spPr>
          <a:xfrm>
            <a:off x="-56555" y="370490"/>
            <a:ext cx="9200555" cy="61548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11</a:t>
            </a:fld>
            <a:endParaRPr kumimoji="0" lang="en-US"/>
          </a:p>
        </p:txBody>
      </p:sp>
      <p:pic>
        <p:nvPicPr>
          <p:cNvPr id="3" name="Afbeelding 2" descr="Leeszaal Rotterdam 20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12</a:t>
            </a:fld>
            <a:endParaRPr kumimoji="0" lang="en-US"/>
          </a:p>
        </p:txBody>
      </p:sp>
      <p:pic>
        <p:nvPicPr>
          <p:cNvPr id="3" name="Afbeelding 2" descr="vleugel in bieb.jpg"/>
          <p:cNvPicPr>
            <a:picLocks noChangeAspect="1"/>
          </p:cNvPicPr>
          <p:nvPr/>
        </p:nvPicPr>
        <p:blipFill>
          <a:blip r:embed="rId2"/>
          <a:stretch>
            <a:fillRect/>
          </a:stretch>
        </p:blipFill>
        <p:spPr>
          <a:xfrm>
            <a:off x="0" y="476672"/>
            <a:ext cx="9139944" cy="60932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Afbeeldingsresultaat voor gemeente hardenberg dedemsva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 name="Afbeelding 3" descr="2016 wijk.jpg"/>
          <p:cNvPicPr>
            <a:picLocks noChangeAspect="1"/>
          </p:cNvPicPr>
          <p:nvPr/>
        </p:nvPicPr>
        <p:blipFill>
          <a:blip r:embed="rId3"/>
          <a:stretch>
            <a:fillRect/>
          </a:stretch>
        </p:blipFill>
        <p:spPr>
          <a:xfrm>
            <a:off x="539551" y="476672"/>
            <a:ext cx="4946049" cy="2520280"/>
          </a:xfrm>
          <a:prstGeom prst="rect">
            <a:avLst/>
          </a:prstGeom>
        </p:spPr>
      </p:pic>
      <p:pic>
        <p:nvPicPr>
          <p:cNvPr id="6" name="Afbeelding 5" descr="kinderen 3D.jpeg"/>
          <p:cNvPicPr>
            <a:picLocks noChangeAspect="1"/>
          </p:cNvPicPr>
          <p:nvPr/>
        </p:nvPicPr>
        <p:blipFill>
          <a:blip r:embed="rId4"/>
          <a:stretch>
            <a:fillRect/>
          </a:stretch>
        </p:blipFill>
        <p:spPr>
          <a:xfrm>
            <a:off x="0" y="387350"/>
            <a:ext cx="9144000" cy="6083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Afbeeldingsresultaat voor gemeente hardenberg dedemsva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8" name="Afbeelding 7" descr="vrijwilligers 3D printer.JPG"/>
          <p:cNvPicPr>
            <a:picLocks noChangeAspect="1"/>
          </p:cNvPicPr>
          <p:nvPr/>
        </p:nvPicPr>
        <p:blipFill>
          <a:blip r:embed="rId3"/>
          <a:stretch>
            <a:fillRect/>
          </a:stretch>
        </p:blipFill>
        <p:spPr>
          <a:xfrm>
            <a:off x="179512" y="188640"/>
            <a:ext cx="8712968" cy="65347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Afbeeldingsresultaat voor gemeente hardenberg dedemsva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 name="Afbeelding 3" descr="2016 wijk.jpg"/>
          <p:cNvPicPr>
            <a:picLocks noChangeAspect="1"/>
          </p:cNvPicPr>
          <p:nvPr/>
        </p:nvPicPr>
        <p:blipFill>
          <a:blip r:embed="rId3"/>
          <a:stretch>
            <a:fillRect/>
          </a:stretch>
        </p:blipFill>
        <p:spPr>
          <a:xfrm>
            <a:off x="3076575" y="2667000"/>
            <a:ext cx="2990850" cy="1524000"/>
          </a:xfrm>
          <a:prstGeom prst="rect">
            <a:avLst/>
          </a:prstGeom>
        </p:spPr>
      </p:pic>
      <p:pic>
        <p:nvPicPr>
          <p:cNvPr id="5" name="Afbeelding 4" descr="bieb op straat.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13315" name="Subtitle 2"/>
          <p:cNvSpPr>
            <a:spLocks noGrp="1"/>
          </p:cNvSpPr>
          <p:nvPr>
            <p:ph type="subTitle" idx="1"/>
          </p:nvPr>
        </p:nvSpPr>
        <p:spPr/>
        <p:txBody>
          <a:bodyPr>
            <a:normAutofit fontScale="32500" lnSpcReduction="20000"/>
          </a:bodyPr>
          <a:lstStyle/>
          <a:p>
            <a:pPr marL="0" indent="0" algn="ctr" eaLnBrk="1" hangingPunct="1">
              <a:buFontTx/>
              <a:buNone/>
            </a:pPr>
            <a:endParaRPr lang="en-US" dirty="0" smtClean="0">
              <a:solidFill>
                <a:schemeClr val="bg1"/>
              </a:solidFill>
            </a:endParaRPr>
          </a:p>
          <a:p>
            <a:pPr marL="0" indent="0" algn="ctr" eaLnBrk="1" hangingPunct="1">
              <a:buFontTx/>
              <a:buNone/>
            </a:pPr>
            <a:endParaRPr lang="en-US" sz="5100" dirty="0" smtClean="0">
              <a:solidFill>
                <a:srgbClr val="C00000"/>
              </a:solidFill>
            </a:endParaRPr>
          </a:p>
          <a:p>
            <a:pPr marL="0" indent="0" algn="ctr" eaLnBrk="1" hangingPunct="1">
              <a:buFontTx/>
              <a:buNone/>
            </a:pPr>
            <a:endParaRPr lang="en-US" sz="5100" dirty="0" smtClean="0">
              <a:solidFill>
                <a:srgbClr val="C00000"/>
              </a:solidFill>
            </a:endParaRPr>
          </a:p>
          <a:p>
            <a:pPr marL="0" indent="0" algn="ctr" eaLnBrk="1" hangingPunct="1">
              <a:buFontTx/>
              <a:buNone/>
            </a:pPr>
            <a:endParaRPr lang="en-US" sz="5100" b="1" dirty="0" smtClean="0">
              <a:solidFill>
                <a:schemeClr val="bg1"/>
              </a:solidFill>
            </a:endParaRPr>
          </a:p>
          <a:p>
            <a:pPr marL="0" indent="0" algn="ctr" eaLnBrk="1" hangingPunct="1">
              <a:buFontTx/>
              <a:buNone/>
            </a:pPr>
            <a:endParaRPr lang="en-US" dirty="0" smtClean="0">
              <a:solidFill>
                <a:srgbClr val="C00000"/>
              </a:solidFill>
            </a:endParaRPr>
          </a:p>
          <a:p>
            <a:pPr marL="0" indent="0" algn="ctr" eaLnBrk="1" hangingPunct="1">
              <a:buFontTx/>
              <a:buNone/>
            </a:pPr>
            <a:r>
              <a:rPr lang="en-US" dirty="0" smtClean="0">
                <a:solidFill>
                  <a:srgbClr val="C00000"/>
                </a:solidFill>
              </a:rPr>
              <a:t>  </a:t>
            </a:r>
          </a:p>
          <a:p>
            <a:pPr marL="0" indent="0" algn="ctr" eaLnBrk="1" hangingPunct="1">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16578" y="860425"/>
            <a:ext cx="6651766" cy="1158875"/>
          </a:xfrm>
        </p:spPr>
        <p:txBody>
          <a:bodyPr>
            <a:normAutofit fontScale="90000"/>
          </a:bodyPr>
          <a:lstStyle/>
          <a:p>
            <a:r>
              <a:rPr lang="nl-NL" dirty="0" smtClean="0">
                <a:solidFill>
                  <a:srgbClr val="FF0000"/>
                </a:solidFill>
              </a:rPr>
              <a:t>Naam bijeenkomst </a:t>
            </a:r>
            <a:r>
              <a:rPr lang="nl-NL" dirty="0" smtClean="0">
                <a:solidFill>
                  <a:srgbClr val="FF0000"/>
                </a:solidFill>
              </a:rPr>
              <a:t>bijvoorbeeld </a:t>
            </a:r>
            <a:r>
              <a:rPr lang="nl-NL" dirty="0" smtClean="0"/>
              <a:t>Wijkbijeenkomst Zwolle Zuid</a:t>
            </a:r>
            <a:endParaRPr lang="nl-NL" dirty="0"/>
          </a:p>
        </p:txBody>
      </p:sp>
      <p:sp>
        <p:nvSpPr>
          <p:cNvPr id="3" name="Ondertitel 2"/>
          <p:cNvSpPr>
            <a:spLocks noGrp="1"/>
          </p:cNvSpPr>
          <p:nvPr>
            <p:ph type="subTitle" idx="1"/>
          </p:nvPr>
        </p:nvSpPr>
        <p:spPr>
          <a:xfrm>
            <a:off x="1016578" y="2159000"/>
            <a:ext cx="5787670" cy="1409700"/>
          </a:xfrm>
        </p:spPr>
        <p:txBody>
          <a:bodyPr/>
          <a:lstStyle/>
          <a:p>
            <a:r>
              <a:rPr lang="nl-NL" dirty="0" smtClean="0">
                <a:solidFill>
                  <a:srgbClr val="FF0000"/>
                </a:solidFill>
              </a:rPr>
              <a:t>Titel of Motto bijvoorbeeld</a:t>
            </a:r>
          </a:p>
          <a:p>
            <a:r>
              <a:rPr lang="nl-NL" dirty="0" smtClean="0">
                <a:solidFill>
                  <a:schemeClr val="bg1"/>
                </a:solidFill>
              </a:rPr>
              <a:t>De Bibliotheek van Zwolle Zuid in 2020</a:t>
            </a:r>
            <a:endParaRPr lang="nl-NL" dirty="0">
              <a:solidFill>
                <a:schemeClr val="bg1"/>
              </a:solidFill>
            </a:endParaRPr>
          </a:p>
        </p:txBody>
      </p:sp>
      <p:sp>
        <p:nvSpPr>
          <p:cNvPr id="4" name="Tijdelijke aanduiding voor dianummer 3"/>
          <p:cNvSpPr>
            <a:spLocks noGrp="1"/>
          </p:cNvSpPr>
          <p:nvPr>
            <p:ph type="sldNum" sz="quarter" idx="4294967295"/>
          </p:nvPr>
        </p:nvSpPr>
        <p:spPr>
          <a:xfrm>
            <a:off x="7010400" y="6356350"/>
            <a:ext cx="2133600" cy="365125"/>
          </a:xfrm>
          <a:prstGeom prst="rect">
            <a:avLst/>
          </a:prstGeom>
        </p:spPr>
        <p:txBody>
          <a:bodyPr/>
          <a:lstStyle/>
          <a:p>
            <a:fld id="{EA7C8D44-3667-46F6-9772-CC52308E2A7F}" type="slidenum">
              <a:rPr kumimoji="0" lang="en-US" smtClean="0"/>
              <a:pPr/>
              <a:t>2</a:t>
            </a:fld>
            <a:endParaRPr kumimoji="0" lang="en-US" dirty="0"/>
          </a:p>
        </p:txBody>
      </p:sp>
      <p:sp>
        <p:nvSpPr>
          <p:cNvPr id="5" name="Ondertitel 2"/>
          <p:cNvSpPr txBox="1">
            <a:spLocks/>
          </p:cNvSpPr>
          <p:nvPr/>
        </p:nvSpPr>
        <p:spPr>
          <a:xfrm>
            <a:off x="5724128" y="5661248"/>
            <a:ext cx="5091545" cy="14097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nl-NL" dirty="0" smtClean="0">
                <a:solidFill>
                  <a:srgbClr val="FF0000"/>
                </a:solidFill>
              </a:rPr>
              <a:t>Datum </a:t>
            </a:r>
            <a:endParaRPr lang="nl-NL" dirty="0">
              <a:solidFill>
                <a:srgbClr val="FF0000"/>
              </a:solidFill>
            </a:endParaRPr>
          </a:p>
        </p:txBody>
      </p:sp>
    </p:spTree>
    <p:extLst>
      <p:ext uri="{BB962C8B-B14F-4D97-AF65-F5344CB8AC3E}">
        <p14:creationId xmlns:p14="http://schemas.microsoft.com/office/powerpoint/2010/main" val="89142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332656"/>
            <a:ext cx="9144000" cy="2092881"/>
          </a:xfrm>
          <a:prstGeom prst="rect">
            <a:avLst/>
          </a:prstGeom>
          <a:noFill/>
        </p:spPr>
        <p:txBody>
          <a:bodyPr wrap="square" rtlCol="0">
            <a:spAutoFit/>
          </a:bodyPr>
          <a:lstStyle/>
          <a:p>
            <a:pPr algn="ctr"/>
            <a:r>
              <a:rPr lang="nl-NL" sz="3200" b="1" u="sng" dirty="0" smtClean="0">
                <a:solidFill>
                  <a:srgbClr val="1B1B71"/>
                </a:solidFill>
                <a:latin typeface="+mj-lt"/>
              </a:rPr>
              <a:t>Programma</a:t>
            </a:r>
          </a:p>
          <a:p>
            <a:pPr algn="ctr"/>
            <a:endParaRPr lang="nl-NL" sz="3200" b="1" u="sng" dirty="0" smtClean="0">
              <a:solidFill>
                <a:srgbClr val="1B1B71"/>
              </a:solidFill>
              <a:latin typeface="+mj-lt"/>
            </a:endParaRPr>
          </a:p>
          <a:p>
            <a:r>
              <a:rPr lang="nl-NL" b="1" dirty="0" smtClean="0">
                <a:solidFill>
                  <a:srgbClr val="FF0000"/>
                </a:solidFill>
                <a:latin typeface="+mj-lt"/>
              </a:rPr>
              <a:t>Hier neem je het programma van de bijeenkomst op, bedoeld om de aanwezigen een idee te geven over de opzet van de bijeenkomst</a:t>
            </a:r>
          </a:p>
          <a:p>
            <a:endParaRPr lang="nl-NL" sz="1800" b="1" dirty="0" smtClean="0">
              <a:solidFill>
                <a:srgbClr val="1B1B71"/>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4</a:t>
            </a:fld>
            <a:endParaRPr kumimoji="0" lang="en-US"/>
          </a:p>
        </p:txBody>
      </p:sp>
      <p:sp>
        <p:nvSpPr>
          <p:cNvPr id="7170" name="AutoShape 2" descr="Afbeeldingsresultaat voor gemeente hardenberg dedemsva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descr="eerste leeszaal in Nederland.jpg"/>
          <p:cNvPicPr>
            <a:picLocks noChangeAspect="1"/>
          </p:cNvPicPr>
          <p:nvPr/>
        </p:nvPicPr>
        <p:blipFill>
          <a:blip r:embed="rId3"/>
          <a:stretch>
            <a:fillRect/>
          </a:stretch>
        </p:blipFill>
        <p:spPr>
          <a:xfrm>
            <a:off x="0" y="430530"/>
            <a:ext cx="9144000" cy="59969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5</a:t>
            </a:fld>
            <a:endParaRPr kumimoji="0" lang="en-US"/>
          </a:p>
        </p:txBody>
      </p:sp>
      <p:sp>
        <p:nvSpPr>
          <p:cNvPr id="7170" name="AutoShape 2" descr="Afbeeldingsresultaat voor gemeente hardenberg dedemsva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8" name="Afbeelding 17" descr="1920 of zoiets.jpg"/>
          <p:cNvPicPr>
            <a:picLocks noChangeAspect="1"/>
          </p:cNvPicPr>
          <p:nvPr/>
        </p:nvPicPr>
        <p:blipFill>
          <a:blip r:embed="rId3"/>
          <a:stretch>
            <a:fillRect/>
          </a:stretch>
        </p:blipFill>
        <p:spPr>
          <a:xfrm>
            <a:off x="0" y="116632"/>
            <a:ext cx="9144000" cy="65799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Afbeeldingsresultaat voor gemeente hardenberg dedemsva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 name="Afbeelding 3" descr="1960.jpg"/>
          <p:cNvPicPr>
            <a:picLocks noChangeAspect="1"/>
          </p:cNvPicPr>
          <p:nvPr/>
        </p:nvPicPr>
        <p:blipFill>
          <a:blip r:embed="rId3"/>
          <a:stretch>
            <a:fillRect/>
          </a:stretch>
        </p:blipFill>
        <p:spPr>
          <a:xfrm>
            <a:off x="-79718" y="951910"/>
            <a:ext cx="9223717" cy="49973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7</a:t>
            </a:fld>
            <a:endParaRPr kumimoji="0" lang="en-US"/>
          </a:p>
        </p:txBody>
      </p:sp>
      <p:pic>
        <p:nvPicPr>
          <p:cNvPr id="3" name="Afbeelding 2" descr="1960 Den Haag.jpg"/>
          <p:cNvPicPr>
            <a:picLocks noChangeAspect="1"/>
          </p:cNvPicPr>
          <p:nvPr/>
        </p:nvPicPr>
        <p:blipFill>
          <a:blip r:embed="rId3"/>
          <a:stretch>
            <a:fillRect/>
          </a:stretch>
        </p:blipFill>
        <p:spPr>
          <a:xfrm>
            <a:off x="301993" y="259627"/>
            <a:ext cx="8446471" cy="64097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8</a:t>
            </a:fld>
            <a:endParaRPr kumimoji="0" lang="en-US"/>
          </a:p>
        </p:txBody>
      </p:sp>
      <p:pic>
        <p:nvPicPr>
          <p:cNvPr id="3" name="Afbeelding 2" descr="bieb in 1980.jpg"/>
          <p:cNvPicPr>
            <a:picLocks noChangeAspect="1"/>
          </p:cNvPicPr>
          <p:nvPr/>
        </p:nvPicPr>
        <p:blipFill>
          <a:blip r:embed="rId3"/>
          <a:stretch>
            <a:fillRect/>
          </a:stretch>
        </p:blipFill>
        <p:spPr>
          <a:xfrm>
            <a:off x="269875" y="0"/>
            <a:ext cx="860425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A7C8D44-3667-46F6-9772-CC52308E2A7F}" type="slidenum">
              <a:rPr kumimoji="0" lang="en-US" smtClean="0"/>
              <a:pPr/>
              <a:t>9</a:t>
            </a:fld>
            <a:endParaRPr kumimoji="0" lang="en-US"/>
          </a:p>
        </p:txBody>
      </p:sp>
      <p:pic>
        <p:nvPicPr>
          <p:cNvPr id="3" name="Afbeelding 2" descr="baby in bieb.jpeg"/>
          <p:cNvPicPr>
            <a:picLocks noChangeAspect="1"/>
          </p:cNvPicPr>
          <p:nvPr/>
        </p:nvPicPr>
        <p:blipFill>
          <a:blip r:embed="rId3"/>
          <a:stretch>
            <a:fillRect/>
          </a:stretch>
        </p:blipFill>
        <p:spPr>
          <a:xfrm>
            <a:off x="2643187" y="0"/>
            <a:ext cx="3857625" cy="6858000"/>
          </a:xfrm>
          <a:prstGeom prst="rect">
            <a:avLst/>
          </a:prstGeom>
        </p:spPr>
      </p:pic>
    </p:spTree>
  </p:cSld>
  <p:clrMapOvr>
    <a:masterClrMapping/>
  </p:clrMapOvr>
</p:sld>
</file>

<file path=ppt/theme/theme1.xml><?xml version="1.0" encoding="utf-8"?>
<a:theme xmlns:a="http://schemas.openxmlformats.org/drawingml/2006/main" name="Rijnbrink">
  <a:themeElements>
    <a:clrScheme name="Aangepast 6">
      <a:dk1>
        <a:srgbClr val="084885"/>
      </a:dk1>
      <a:lt1>
        <a:sysClr val="window" lastClr="FFFFFF"/>
      </a:lt1>
      <a:dk2>
        <a:srgbClr val="DE430D"/>
      </a:dk2>
      <a:lt2>
        <a:srgbClr val="FFFFFF"/>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Rijnbrink</Template>
  <TotalTime>4727</TotalTime>
  <Words>989</Words>
  <Application>Microsoft Office PowerPoint</Application>
  <PresentationFormat>Diavoorstelling (4:3)</PresentationFormat>
  <Paragraphs>74</Paragraphs>
  <Slides>16</Slides>
  <Notes>14</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Rijnbrink</vt:lpstr>
      <vt:lpstr>PowerPoint-presentatie</vt:lpstr>
      <vt:lpstr>Naam bijeenkomst bijvoorbeeld Wijkbijeenkomst Zwolle Zuid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Klik hier voor titel</dc:title>
  <dc:creator>Your User Name</dc:creator>
  <cp:lastModifiedBy>Iris Meuleman</cp:lastModifiedBy>
  <cp:revision>765</cp:revision>
  <dcterms:created xsi:type="dcterms:W3CDTF">2013-10-03T10:25:47Z</dcterms:created>
  <dcterms:modified xsi:type="dcterms:W3CDTF">2017-01-03T08:43:36Z</dcterms:modified>
</cp:coreProperties>
</file>